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72" r:id="rId5"/>
    <p:sldId id="259" r:id="rId6"/>
    <p:sldId id="264" r:id="rId7"/>
    <p:sldId id="260" r:id="rId8"/>
    <p:sldId id="261" r:id="rId9"/>
    <p:sldId id="273" r:id="rId10"/>
    <p:sldId id="274" r:id="rId11"/>
    <p:sldId id="275" r:id="rId12"/>
    <p:sldId id="276" r:id="rId13"/>
    <p:sldId id="277" r:id="rId14"/>
    <p:sldId id="262" r:id="rId15"/>
    <p:sldId id="263" r:id="rId16"/>
    <p:sldId id="265" r:id="rId17"/>
    <p:sldId id="266" r:id="rId18"/>
    <p:sldId id="280" r:id="rId19"/>
    <p:sldId id="281" r:id="rId20"/>
    <p:sldId id="267" r:id="rId21"/>
    <p:sldId id="278" r:id="rId22"/>
    <p:sldId id="279" r:id="rId23"/>
    <p:sldId id="282" r:id="rId24"/>
    <p:sldId id="283" r:id="rId25"/>
    <p:sldId id="284" r:id="rId26"/>
    <p:sldId id="285" r:id="rId27"/>
    <p:sldId id="286" r:id="rId28"/>
    <p:sldId id="268" r:id="rId29"/>
    <p:sldId id="270" r:id="rId30"/>
    <p:sldId id="271"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jyCv0iAHiP3MwZaetH+VUuaDVB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270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17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0514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9559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55343ea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55343ea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55343ea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55343ea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4064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62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6a795561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16a795561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6a795561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16a795561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159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6a795561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16a795561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396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6a795561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6a795561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91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b55343e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b55343e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b55343ea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b55343e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094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15"/>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 name="Google Shape;12;p15"/>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24"/>
          <p:cNvSpPr txBox="1">
            <a:spLocks noGrp="1"/>
          </p:cNvSpPr>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24"/>
          <p:cNvSpPr txBox="1">
            <a:spLocks noGrp="1"/>
          </p:cNvSpPr>
          <p:nvPr>
            <p:ph type="body" idx="1"/>
          </p:nvPr>
        </p:nvSpPr>
        <p:spPr>
          <a:xfrm>
            <a:off x="311700" y="2121425"/>
            <a:ext cx="5334900" cy="942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1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6"/>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16"/>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8" name="Google Shape;18;p16"/>
          <p:cNvSpPr txBox="1">
            <a:spLocks noGrp="1"/>
          </p:cNvSpPr>
          <p:nvPr>
            <p:ph type="body" idx="2"/>
          </p:nvPr>
        </p:nvSpPr>
        <p:spPr>
          <a:xfrm>
            <a:off x="48324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9" name="Google Shape;1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1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3" name="Google Shape;2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4"/>
        <p:cNvGrpSpPr/>
        <p:nvPr/>
      </p:nvGrpSpPr>
      <p:grpSpPr>
        <a:xfrm>
          <a:off x="0" y="0"/>
          <a:ext cx="0" cy="0"/>
          <a:chOff x="0" y="0"/>
          <a:chExt cx="0" cy="0"/>
        </a:xfrm>
      </p:grpSpPr>
      <p:sp>
        <p:nvSpPr>
          <p:cNvPr id="25" name="Google Shape;25;p18"/>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26" name="Google Shape;26;p18"/>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27" name="Google Shape;27;p18"/>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8" name="Google Shape;2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19"/>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9"/>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32" name="Google Shape;32;p19"/>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33" name="Google Shape;33;p19"/>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4" name="Google Shape;34;p19"/>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5" name="Google Shape;3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20"/>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0"/>
          <p:cNvSpPr txBox="1">
            <a:spLocks noGrp="1"/>
          </p:cNvSpPr>
          <p:nvPr>
            <p:ph type="title"/>
          </p:nvPr>
        </p:nvSpPr>
        <p:spPr>
          <a:xfrm>
            <a:off x="311725" y="500925"/>
            <a:ext cx="3127500" cy="18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9" name="Google Shape;39;p20"/>
          <p:cNvSpPr txBox="1">
            <a:spLocks noGrp="1"/>
          </p:cNvSpPr>
          <p:nvPr>
            <p:ph type="body" idx="1"/>
          </p:nvPr>
        </p:nvSpPr>
        <p:spPr>
          <a:xfrm>
            <a:off x="311700" y="2390650"/>
            <a:ext cx="3127500" cy="229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311675" y="798600"/>
            <a:ext cx="6247800" cy="354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22"/>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2"/>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7" name="Google Shape;47;p22"/>
          <p:cNvSpPr txBox="1">
            <a:spLocks noGrp="1"/>
          </p:cNvSpPr>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22"/>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23"/>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3"/>
          <p:cNvSpPr txBox="1">
            <a:spLocks noGrp="1"/>
          </p:cNvSpPr>
          <p:nvPr>
            <p:ph type="body" idx="1"/>
          </p:nvPr>
        </p:nvSpPr>
        <p:spPr>
          <a:xfrm>
            <a:off x="311700" y="4521400"/>
            <a:ext cx="7979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1pPr>
            <a:lvl2pPr marR="0" lvl="1"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2pPr>
            <a:lvl3pPr marR="0" lvl="2"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3pPr>
            <a:lvl4pPr marR="0" lvl="3"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4pPr>
            <a:lvl5pPr marR="0" lvl="4"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5pPr>
            <a:lvl6pPr marR="0" lvl="5"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6pPr>
            <a:lvl7pPr marR="0" lvl="6"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7pPr>
            <a:lvl8pPr marR="0" lvl="7"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8pPr>
            <a:lvl9pPr marR="0" lvl="8"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9pPr>
          </a:lstStyle>
          <a:p>
            <a:endParaRPr/>
          </a:p>
        </p:txBody>
      </p:sp>
      <p:sp>
        <p:nvSpPr>
          <p:cNvPr id="7" name="Google Shape;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8" name="Google Shape;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Near_field_communic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youtu.be/eWPtt2hLnJk?feature=shared" TargetMode="External"/><Relationship Id="rId4" Type="http://schemas.openxmlformats.org/officeDocument/2006/relationships/hyperlink" Target="http://www.nfc-forum.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SE Mini Project Title</a:t>
            </a:r>
            <a:endParaRPr/>
          </a:p>
          <a:p>
            <a:pPr marL="0" lvl="0" indent="0" algn="ctr" rtl="0">
              <a:lnSpc>
                <a:spcPct val="100000"/>
              </a:lnSpc>
              <a:spcBef>
                <a:spcPts val="0"/>
              </a:spcBef>
              <a:spcAft>
                <a:spcPts val="0"/>
              </a:spcAft>
              <a:buSzPts val="3600"/>
              <a:buNone/>
            </a:pPr>
            <a:r>
              <a:rPr lang="en" sz="2000">
                <a:solidFill>
                  <a:srgbClr val="002F4A"/>
                </a:solidFill>
              </a:rPr>
              <a:t>Sustainable Goal: </a:t>
            </a:r>
            <a:endParaRPr/>
          </a:p>
        </p:txBody>
      </p:sp>
      <p:sp>
        <p:nvSpPr>
          <p:cNvPr id="65" name="Google Shape;65;p1"/>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dirty="0"/>
              <a:t>Project Mentor : Veena Trivedi</a:t>
            </a:r>
            <a:endParaRPr dirty="0"/>
          </a:p>
        </p:txBody>
      </p:sp>
      <p:pic>
        <p:nvPicPr>
          <p:cNvPr id="66" name="Google Shape;66;p1"/>
          <p:cNvPicPr preferRelativeResize="0"/>
          <p:nvPr/>
        </p:nvPicPr>
        <p:blipFill rotWithShape="1">
          <a:blip r:embed="rId3">
            <a:alphaModFix/>
          </a:blip>
          <a:srcRect/>
          <a:stretch/>
        </p:blipFill>
        <p:spPr>
          <a:xfrm>
            <a:off x="4211900" y="2973475"/>
            <a:ext cx="931600" cy="1504100"/>
          </a:xfrm>
          <a:prstGeom prst="rect">
            <a:avLst/>
          </a:prstGeom>
          <a:noFill/>
          <a:ln>
            <a:noFill/>
          </a:ln>
        </p:spPr>
      </p:pic>
      <p:sp>
        <p:nvSpPr>
          <p:cNvPr id="67" name="Google Shape;67;p1"/>
          <p:cNvSpPr txBox="1"/>
          <p:nvPr/>
        </p:nvSpPr>
        <p:spPr>
          <a:xfrm>
            <a:off x="6380875" y="3673925"/>
            <a:ext cx="2665800" cy="150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F3F3F3"/>
                </a:solidFill>
                <a:latin typeface="Arial"/>
                <a:ea typeface="Arial"/>
                <a:cs typeface="Arial"/>
                <a:sym typeface="Arial"/>
              </a:rPr>
              <a:t>Group Number</a:t>
            </a:r>
            <a:r>
              <a:rPr lang="en" sz="1400" b="0" i="0" u="none" strike="noStrike" cap="none" dirty="0">
                <a:solidFill>
                  <a:srgbClr val="F3F3F3"/>
                </a:solidFill>
                <a:latin typeface="Arial"/>
                <a:ea typeface="Arial"/>
                <a:cs typeface="Arial"/>
                <a:sym typeface="Arial"/>
              </a:rPr>
              <a:t> : 37</a:t>
            </a:r>
            <a:endParaRPr sz="1400" b="0" i="0" u="none" strike="noStrike" cap="none" dirty="0">
              <a:solidFill>
                <a:srgbClr val="F3F3F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F3F3F3"/>
                </a:solidFill>
                <a:latin typeface="Arial"/>
                <a:ea typeface="Arial"/>
                <a:cs typeface="Arial"/>
                <a:sym typeface="Arial"/>
              </a:rPr>
              <a:t>Group Members</a:t>
            </a:r>
            <a:r>
              <a:rPr lang="en" sz="1400" b="0" i="0" u="none" strike="noStrike" cap="none" dirty="0">
                <a:solidFill>
                  <a:srgbClr val="F3F3F3"/>
                </a:solidFill>
                <a:latin typeface="Arial"/>
                <a:ea typeface="Arial"/>
                <a:cs typeface="Arial"/>
                <a:sym typeface="Arial"/>
              </a:rPr>
              <a:t> :</a:t>
            </a:r>
          </a:p>
          <a:p>
            <a:pPr marL="0" marR="0" lvl="0" indent="0" algn="l" rtl="0">
              <a:lnSpc>
                <a:spcPct val="100000"/>
              </a:lnSpc>
              <a:spcBef>
                <a:spcPts val="0"/>
              </a:spcBef>
              <a:spcAft>
                <a:spcPts val="0"/>
              </a:spcAft>
              <a:buClr>
                <a:srgbClr val="000000"/>
              </a:buClr>
              <a:buSzPts val="1400"/>
              <a:buFont typeface="Arial"/>
              <a:buNone/>
            </a:pPr>
            <a:r>
              <a:rPr lang="en" dirty="0">
                <a:solidFill>
                  <a:srgbClr val="F3F3F3"/>
                </a:solidFill>
              </a:rPr>
              <a:t>Yashkumar Sajda, Ritik Shetty, Shivam Pandey, Jassim</a:t>
            </a:r>
            <a:endParaRPr sz="1400" b="0" i="0" u="none" strike="noStrike" cap="none" dirty="0">
              <a:solidFill>
                <a:srgbClr val="F3F3F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7" name="Google Shape;97;p6"/>
          <p:cNvSpPr txBox="1">
            <a:spLocks noGrp="1"/>
          </p:cNvSpPr>
          <p:nvPr>
            <p:ph type="body" idx="2"/>
          </p:nvPr>
        </p:nvSpPr>
        <p:spPr>
          <a:xfrm>
            <a:off x="4832425" y="1182325"/>
            <a:ext cx="3999900" cy="307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600"/>
              </a:spcBef>
              <a:spcAft>
                <a:spcPts val="0"/>
              </a:spcAft>
              <a:buSzPts val="1300"/>
              <a:buNone/>
            </a:pPr>
            <a:endParaRPr dirty="0">
              <a:highlight>
                <a:srgbClr val="FFFFFF"/>
              </a:highlight>
            </a:endParaRPr>
          </a:p>
          <a:p>
            <a:pPr marL="0" lvl="0" indent="0" algn="just" rtl="0">
              <a:lnSpc>
                <a:spcPct val="115000"/>
              </a:lnSpc>
              <a:spcBef>
                <a:spcPts val="1600"/>
              </a:spcBef>
              <a:spcAft>
                <a:spcPts val="0"/>
              </a:spcAft>
              <a:buSzPts val="1300"/>
              <a:buNone/>
            </a:pPr>
            <a:endParaRPr dirty="0"/>
          </a:p>
          <a:p>
            <a:pPr marL="0" lvl="0" indent="0" algn="just" rtl="0">
              <a:lnSpc>
                <a:spcPct val="115000"/>
              </a:lnSpc>
              <a:spcBef>
                <a:spcPts val="1600"/>
              </a:spcBef>
              <a:spcAft>
                <a:spcPts val="1600"/>
              </a:spcAft>
              <a:buSzPts val="1300"/>
              <a:buNone/>
            </a:pPr>
            <a:endParaRPr dirty="0">
              <a:highlight>
                <a:srgbClr val="FFFFFF"/>
              </a:highlight>
            </a:endParaRPr>
          </a:p>
        </p:txBody>
      </p:sp>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pic>
        <p:nvPicPr>
          <p:cNvPr id="7" name="Picture 6">
            <a:extLst>
              <a:ext uri="{FF2B5EF4-FFF2-40B4-BE49-F238E27FC236}">
                <a16:creationId xmlns:a16="http://schemas.microsoft.com/office/drawing/2014/main" id="{888A4079-8451-0635-5EB4-3E903A495EBF}"/>
              </a:ext>
            </a:extLst>
          </p:cNvPr>
          <p:cNvPicPr>
            <a:picLocks noChangeAspect="1"/>
          </p:cNvPicPr>
          <p:nvPr/>
        </p:nvPicPr>
        <p:blipFill>
          <a:blip r:embed="rId3"/>
          <a:stretch>
            <a:fillRect/>
          </a:stretch>
        </p:blipFill>
        <p:spPr>
          <a:xfrm>
            <a:off x="1724025" y="1285378"/>
            <a:ext cx="5695950" cy="3448452"/>
          </a:xfrm>
          <a:prstGeom prst="rect">
            <a:avLst/>
          </a:prstGeom>
        </p:spPr>
      </p:pic>
    </p:spTree>
    <p:extLst>
      <p:ext uri="{BB962C8B-B14F-4D97-AF65-F5344CB8AC3E}">
        <p14:creationId xmlns:p14="http://schemas.microsoft.com/office/powerpoint/2010/main" val="373748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6" name="Google Shape;96;p6"/>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p>
            <a:pPr algn="just"/>
            <a:r>
              <a:rPr lang="en-GB" b="1" dirty="0">
                <a:solidFill>
                  <a:schemeClr val="tx1"/>
                </a:solidFill>
                <a:latin typeface="Times New Roman" panose="02020603050405020304" pitchFamily="18" charset="0"/>
              </a:rPr>
              <a:t>WORKING OF NFC TECHNOLOGY:</a:t>
            </a:r>
          </a:p>
          <a:p>
            <a:pPr marL="146050" indent="0" algn="just">
              <a:buNone/>
            </a:pPr>
            <a:r>
              <a:rPr lang="en-GB" dirty="0">
                <a:solidFill>
                  <a:schemeClr val="tx1"/>
                </a:solidFill>
                <a:latin typeface="Times New Roman" panose="02020603050405020304" pitchFamily="18" charset="0"/>
              </a:rPr>
              <a:t>NFC enabled devices communicate with each other using radio waves. These radio waves are generated through antennas (in case of mobile, antenna at the back of the battery or cover).</a:t>
            </a:r>
          </a:p>
          <a:p>
            <a:pPr marL="146050" indent="0" algn="just">
              <a:buNone/>
            </a:pPr>
            <a:endParaRPr lang="en-GB" dirty="0">
              <a:solidFill>
                <a:schemeClr val="tx1"/>
              </a:solidFill>
              <a:latin typeface="Times New Roman" panose="02020603050405020304" pitchFamily="18" charset="0"/>
            </a:endParaRPr>
          </a:p>
          <a:p>
            <a:pPr marL="146050" indent="0" algn="just">
              <a:buNone/>
            </a:pPr>
            <a:r>
              <a:rPr lang="en-GB" dirty="0">
                <a:solidFill>
                  <a:schemeClr val="tx1"/>
                </a:solidFill>
                <a:latin typeface="Times New Roman" panose="02020603050405020304" pitchFamily="18" charset="0"/>
              </a:rPr>
              <a:t>NFC technology works on mainly 3 modes which are:</a:t>
            </a:r>
          </a:p>
          <a:p>
            <a:pPr marL="342900" indent="-342900" algn="just">
              <a:buAutoNum type="arabicParenR"/>
            </a:pPr>
            <a:r>
              <a:rPr lang="en-GB" dirty="0">
                <a:solidFill>
                  <a:schemeClr val="tx1"/>
                </a:solidFill>
                <a:latin typeface="Times New Roman" panose="02020603050405020304" pitchFamily="18" charset="0"/>
              </a:rPr>
              <a:t>Peer-to-Peer communication mode:</a:t>
            </a:r>
          </a:p>
          <a:p>
            <a:pPr marL="146050" indent="0" algn="just">
              <a:buNone/>
            </a:pPr>
            <a:r>
              <a:rPr lang="en-GB" dirty="0">
                <a:solidFill>
                  <a:schemeClr val="tx1"/>
                </a:solidFill>
                <a:latin typeface="Times New Roman" panose="02020603050405020304" pitchFamily="18" charset="0"/>
              </a:rPr>
              <a:t>The example for this mode of communication is sharing of information between two mobile devices. In this mode, both devices are active. When a mobile device acts as an </a:t>
            </a:r>
            <a:r>
              <a:rPr lang="en-GB" dirty="0" err="1">
                <a:solidFill>
                  <a:schemeClr val="tx1"/>
                </a:solidFill>
                <a:latin typeface="Times New Roman" panose="02020603050405020304" pitchFamily="18" charset="0"/>
              </a:rPr>
              <a:t>initiater</a:t>
            </a:r>
            <a:r>
              <a:rPr lang="en-GB" dirty="0">
                <a:solidFill>
                  <a:schemeClr val="tx1"/>
                </a:solidFill>
                <a:latin typeface="Times New Roman" panose="02020603050405020304" pitchFamily="18" charset="0"/>
              </a:rPr>
              <a:t> the other acts as a target and vice versa.</a:t>
            </a:r>
          </a:p>
          <a:p>
            <a:pPr marL="0" lvl="0" indent="0" algn="just" rtl="0">
              <a:lnSpc>
                <a:spcPct val="115000"/>
              </a:lnSpc>
              <a:spcBef>
                <a:spcPts val="0"/>
              </a:spcBef>
              <a:spcAft>
                <a:spcPts val="0"/>
              </a:spcAft>
              <a:buSzPts val="1300"/>
              <a:buNone/>
            </a:pPr>
            <a:endParaRPr dirty="0"/>
          </a:p>
        </p:txBody>
      </p:sp>
      <p:sp>
        <p:nvSpPr>
          <p:cNvPr id="97" name="Google Shape;97;p6"/>
          <p:cNvSpPr txBox="1">
            <a:spLocks noGrp="1"/>
          </p:cNvSpPr>
          <p:nvPr>
            <p:ph type="body" idx="2"/>
          </p:nvPr>
        </p:nvSpPr>
        <p:spPr>
          <a:xfrm>
            <a:off x="4832425" y="1182325"/>
            <a:ext cx="3999900" cy="307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600"/>
              </a:spcBef>
              <a:spcAft>
                <a:spcPts val="0"/>
              </a:spcAft>
              <a:buSzPts val="1300"/>
              <a:buNone/>
            </a:pPr>
            <a:endParaRPr dirty="0">
              <a:highlight>
                <a:srgbClr val="FFFFFF"/>
              </a:highlight>
            </a:endParaRPr>
          </a:p>
          <a:p>
            <a:pPr marL="0" lvl="0" indent="0" algn="just" rtl="0">
              <a:lnSpc>
                <a:spcPct val="115000"/>
              </a:lnSpc>
              <a:spcBef>
                <a:spcPts val="1600"/>
              </a:spcBef>
              <a:spcAft>
                <a:spcPts val="0"/>
              </a:spcAft>
              <a:buSzPts val="1300"/>
              <a:buNone/>
            </a:pPr>
            <a:endParaRPr dirty="0"/>
          </a:p>
          <a:p>
            <a:pPr marL="0" lvl="0" indent="0" algn="just" rtl="0">
              <a:lnSpc>
                <a:spcPct val="115000"/>
              </a:lnSpc>
              <a:spcBef>
                <a:spcPts val="1600"/>
              </a:spcBef>
              <a:spcAft>
                <a:spcPts val="1600"/>
              </a:spcAft>
              <a:buSzPts val="1300"/>
              <a:buNone/>
            </a:pPr>
            <a:endParaRPr dirty="0">
              <a:highlight>
                <a:srgbClr val="FFFFFF"/>
              </a:highlight>
            </a:endParaRPr>
          </a:p>
        </p:txBody>
      </p:sp>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pic>
        <p:nvPicPr>
          <p:cNvPr id="2" name="Picture 1">
            <a:extLst>
              <a:ext uri="{FF2B5EF4-FFF2-40B4-BE49-F238E27FC236}">
                <a16:creationId xmlns:a16="http://schemas.microsoft.com/office/drawing/2014/main" id="{07AD3B0A-215C-CFC6-76A1-E38B75E03239}"/>
              </a:ext>
            </a:extLst>
          </p:cNvPr>
          <p:cNvPicPr>
            <a:picLocks noChangeAspect="1"/>
          </p:cNvPicPr>
          <p:nvPr/>
        </p:nvPicPr>
        <p:blipFill>
          <a:blip r:embed="rId3"/>
          <a:stretch>
            <a:fillRect/>
          </a:stretch>
        </p:blipFill>
        <p:spPr>
          <a:xfrm>
            <a:off x="4690801" y="1923668"/>
            <a:ext cx="4283148" cy="2240264"/>
          </a:xfrm>
          <a:prstGeom prst="rect">
            <a:avLst/>
          </a:prstGeom>
        </p:spPr>
      </p:pic>
    </p:spTree>
    <p:extLst>
      <p:ext uri="{BB962C8B-B14F-4D97-AF65-F5344CB8AC3E}">
        <p14:creationId xmlns:p14="http://schemas.microsoft.com/office/powerpoint/2010/main" val="362331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6" name="Google Shape;96;p6"/>
          <p:cNvSpPr txBox="1">
            <a:spLocks noGrp="1"/>
          </p:cNvSpPr>
          <p:nvPr>
            <p:ph type="body" idx="1"/>
          </p:nvPr>
        </p:nvSpPr>
        <p:spPr>
          <a:xfrm>
            <a:off x="311699" y="1505700"/>
            <a:ext cx="8520599" cy="3076200"/>
          </a:xfrm>
          <a:prstGeom prst="rect">
            <a:avLst/>
          </a:prstGeom>
          <a:noFill/>
          <a:ln>
            <a:noFill/>
          </a:ln>
        </p:spPr>
        <p:txBody>
          <a:bodyPr spcFirstLastPara="1" wrap="square" lIns="91425" tIns="91425" rIns="91425" bIns="91425" anchor="t" anchorCtr="0">
            <a:noAutofit/>
          </a:bodyPr>
          <a:lstStyle/>
          <a:p>
            <a:pPr marL="347472" marR="0" indent="-347472" algn="just" rtl="0">
              <a:spcBef>
                <a:spcPts val="0"/>
              </a:spcBef>
              <a:spcAft>
                <a:spcPts val="0"/>
              </a:spcAft>
              <a:buClr>
                <a:srgbClr val="000000"/>
              </a:buClr>
              <a:buSzPts val="1400"/>
              <a:buFont typeface="Arial" panose="020B0604020202020204" pitchFamily="34" charset="0"/>
              <a:buAutoNum type="arabicParenR" startAt="2"/>
            </a:pPr>
            <a:r>
              <a:rPr lang="en-GB" sz="1400" b="0"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Reader/Writer mode:</a:t>
            </a:r>
            <a:endParaRPr lang="en-IN" sz="1400" dirty="0">
              <a:solidFill>
                <a:schemeClr val="tx1"/>
              </a:solidFill>
              <a:effectLst/>
            </a:endParaRPr>
          </a:p>
          <a:p>
            <a:pPr marL="146050" marR="0" indent="0" algn="just" rtl="0">
              <a:spcBef>
                <a:spcPts val="0"/>
              </a:spcBef>
              <a:spcAft>
                <a:spcPts val="0"/>
              </a:spcAft>
              <a:buNone/>
            </a:pPr>
            <a:r>
              <a:rPr lang="en-GB" sz="1400" b="0"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The example for this mode of communication is accessing the data or information of a NFC tag using a mobile phone. In this mode the active device like smart phone or tablet reads or writes the data on the NFC tag using the principle of Magnetic Induction. To read the information from the NFC tag, the active device generates radio waves at the carrier frequency of 13.56MHz. These waves get coupled to the antenna of the passive NFC tag and hence transfer of energy in the form of electromagnetic rays takes place. This time varying electromagnetic rays induces emf in the NFC tag. The generated voltage is then rectified and it is used to power up the chip in the NFC tag. This small chip generally comprises of EEPROM (Electrically Erasable Programmable Read-only Memory), clock, rectifier circuit and a small controller. The target responds to the </a:t>
            </a:r>
            <a:r>
              <a:rPr lang="en-GB" sz="1400" b="0" i="0" dirty="0" err="1">
                <a:solidFill>
                  <a:schemeClr val="tx1"/>
                </a:solidFill>
                <a:effectLst/>
                <a:latin typeface="Times New Roman" panose="02020603050405020304" pitchFamily="18" charset="0"/>
                <a:ea typeface="Arial" panose="020B0604020202020204" pitchFamily="34" charset="0"/>
                <a:cs typeface="Arial" panose="020B0604020202020204" pitchFamily="34" charset="0"/>
              </a:rPr>
              <a:t>initiater</a:t>
            </a:r>
            <a:r>
              <a:rPr lang="en-GB" sz="1400" b="0"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 using </a:t>
            </a:r>
            <a:r>
              <a:rPr lang="en-GB" sz="1400" b="1"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Load Modulation. </a:t>
            </a:r>
            <a:r>
              <a:rPr lang="en-GB" sz="1400" b="0"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In this technique, the tag uses the internal clock of the chip and it generates the </a:t>
            </a:r>
            <a:r>
              <a:rPr lang="en-GB" sz="1400" b="0" i="0" dirty="0" err="1">
                <a:solidFill>
                  <a:schemeClr val="tx1"/>
                </a:solidFill>
                <a:effectLst/>
                <a:latin typeface="Times New Roman" panose="02020603050405020304" pitchFamily="18" charset="0"/>
                <a:ea typeface="Arial" panose="020B0604020202020204" pitchFamily="34" charset="0"/>
                <a:cs typeface="Arial" panose="020B0604020202020204" pitchFamily="34" charset="0"/>
              </a:rPr>
              <a:t>auxillary</a:t>
            </a:r>
            <a:r>
              <a:rPr lang="en-GB" sz="1400" b="0" i="0" dirty="0">
                <a:solidFill>
                  <a:schemeClr val="tx1"/>
                </a:solidFill>
                <a:effectLst/>
                <a:latin typeface="Times New Roman" panose="02020603050405020304" pitchFamily="18" charset="0"/>
                <a:ea typeface="Arial" panose="020B0604020202020204" pitchFamily="34" charset="0"/>
                <a:cs typeface="Arial" panose="020B0604020202020204" pitchFamily="34" charset="0"/>
              </a:rPr>
              <a:t> carrier frequency of 848kHz. Depending upon the stored data inside the chip, the load which is connected in parallel to the antenna is turned ON and OFF.</a:t>
            </a:r>
            <a:endParaRPr lang="en-IN" sz="1400" dirty="0">
              <a:solidFill>
                <a:schemeClr val="tx1"/>
              </a:solidFill>
              <a:effectLst/>
            </a:endParaRPr>
          </a:p>
          <a:p>
            <a:pPr marL="0" lvl="0" indent="0" algn="just" rtl="0">
              <a:lnSpc>
                <a:spcPct val="115000"/>
              </a:lnSpc>
              <a:spcBef>
                <a:spcPts val="0"/>
              </a:spcBef>
              <a:spcAft>
                <a:spcPts val="0"/>
              </a:spcAft>
              <a:buSzPts val="1300"/>
              <a:buNone/>
            </a:pPr>
            <a:endParaRPr dirty="0"/>
          </a:p>
        </p:txBody>
      </p:sp>
      <p:sp>
        <p:nvSpPr>
          <p:cNvPr id="97" name="Google Shape;97;p6"/>
          <p:cNvSpPr txBox="1">
            <a:spLocks noGrp="1"/>
          </p:cNvSpPr>
          <p:nvPr>
            <p:ph type="body" idx="2"/>
          </p:nvPr>
        </p:nvSpPr>
        <p:spPr>
          <a:xfrm>
            <a:off x="4832425" y="1182325"/>
            <a:ext cx="3999900" cy="307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600"/>
              </a:spcBef>
              <a:spcAft>
                <a:spcPts val="0"/>
              </a:spcAft>
              <a:buSzPts val="1300"/>
              <a:buNone/>
            </a:pPr>
            <a:endParaRPr dirty="0">
              <a:highlight>
                <a:srgbClr val="FFFFFF"/>
              </a:highlight>
            </a:endParaRPr>
          </a:p>
          <a:p>
            <a:pPr marL="0" lvl="0" indent="0" algn="just" rtl="0">
              <a:lnSpc>
                <a:spcPct val="115000"/>
              </a:lnSpc>
              <a:spcBef>
                <a:spcPts val="1600"/>
              </a:spcBef>
              <a:spcAft>
                <a:spcPts val="0"/>
              </a:spcAft>
              <a:buSzPts val="1300"/>
              <a:buNone/>
            </a:pPr>
            <a:endParaRPr dirty="0"/>
          </a:p>
          <a:p>
            <a:pPr marL="0" lvl="0" indent="0" algn="just" rtl="0">
              <a:lnSpc>
                <a:spcPct val="115000"/>
              </a:lnSpc>
              <a:spcBef>
                <a:spcPts val="1600"/>
              </a:spcBef>
              <a:spcAft>
                <a:spcPts val="1600"/>
              </a:spcAft>
              <a:buSzPts val="1300"/>
              <a:buNone/>
            </a:pPr>
            <a:endParaRPr dirty="0">
              <a:highlight>
                <a:srgbClr val="FFFFFF"/>
              </a:highlight>
            </a:endParaRPr>
          </a:p>
        </p:txBody>
      </p:sp>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spTree>
    <p:extLst>
      <p:ext uri="{BB962C8B-B14F-4D97-AF65-F5344CB8AC3E}">
        <p14:creationId xmlns:p14="http://schemas.microsoft.com/office/powerpoint/2010/main" val="177411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6" name="Google Shape;96;p6"/>
          <p:cNvSpPr txBox="1">
            <a:spLocks noGrp="1"/>
          </p:cNvSpPr>
          <p:nvPr>
            <p:ph type="body" idx="1"/>
          </p:nvPr>
        </p:nvSpPr>
        <p:spPr>
          <a:xfrm>
            <a:off x="311699" y="1505700"/>
            <a:ext cx="8520599" cy="1293944"/>
          </a:xfrm>
          <a:prstGeom prst="rect">
            <a:avLst/>
          </a:prstGeom>
          <a:noFill/>
          <a:ln>
            <a:noFill/>
          </a:ln>
        </p:spPr>
        <p:txBody>
          <a:bodyPr spcFirstLastPara="1" wrap="square" lIns="91425" tIns="91425" rIns="91425" bIns="91425" anchor="t" anchorCtr="0">
            <a:noAutofit/>
          </a:bodyPr>
          <a:lstStyle/>
          <a:p>
            <a:pPr marL="342900" indent="-342900" algn="just">
              <a:buAutoNum type="arabicParenR" startAt="3"/>
            </a:pPr>
            <a:r>
              <a:rPr lang="en-GB" sz="1600" dirty="0">
                <a:solidFill>
                  <a:schemeClr val="tx1"/>
                </a:solidFill>
                <a:latin typeface="Times New Roman" panose="02020603050405020304" pitchFamily="18" charset="0"/>
              </a:rPr>
              <a:t>Card Emulation Mode:</a:t>
            </a:r>
          </a:p>
          <a:p>
            <a:pPr marL="146050" indent="0" algn="just">
              <a:buNone/>
            </a:pPr>
            <a:r>
              <a:rPr lang="en-GB" sz="1600" dirty="0">
                <a:solidFill>
                  <a:schemeClr val="tx1"/>
                </a:solidFill>
                <a:latin typeface="Times New Roman" panose="02020603050405020304" pitchFamily="18" charset="0"/>
              </a:rPr>
              <a:t>An example for this mode of communication is mobile payment using smart phones. Here, 2 active devices are in work: mobile phone and payment terminal. In a way, smart phones act like a passive device. The operating principle of this mode is quite similar to the Reader/Writer mode.</a:t>
            </a:r>
          </a:p>
          <a:p>
            <a:pPr marL="0" marR="0" indent="0" algn="just" rtl="0">
              <a:spcBef>
                <a:spcPts val="0"/>
              </a:spcBef>
              <a:spcAft>
                <a:spcPts val="0"/>
              </a:spcAft>
              <a:buClr>
                <a:srgbClr val="000000"/>
              </a:buClr>
              <a:buSzPts val="1400"/>
              <a:buNone/>
            </a:pPr>
            <a:endParaRPr lang="en-IN" sz="1400" dirty="0">
              <a:solidFill>
                <a:schemeClr val="tx1"/>
              </a:solidFill>
              <a:effectLst/>
            </a:endParaRPr>
          </a:p>
          <a:p>
            <a:pPr marL="0" lvl="0" indent="0" algn="just" rtl="0">
              <a:lnSpc>
                <a:spcPct val="115000"/>
              </a:lnSpc>
              <a:spcBef>
                <a:spcPts val="0"/>
              </a:spcBef>
              <a:spcAft>
                <a:spcPts val="0"/>
              </a:spcAft>
              <a:buSzPts val="1300"/>
              <a:buNone/>
            </a:pPr>
            <a:endParaRPr dirty="0"/>
          </a:p>
        </p:txBody>
      </p:sp>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pic>
        <p:nvPicPr>
          <p:cNvPr id="1026" name="Picture 2" descr="3 NFC card emulation mode. | Download Scientific Diagram">
            <a:extLst>
              <a:ext uri="{FF2B5EF4-FFF2-40B4-BE49-F238E27FC236}">
                <a16:creationId xmlns:a16="http://schemas.microsoft.com/office/drawing/2014/main" id="{0E043D62-8935-4D56-8135-4233EDAD2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413" y="2737571"/>
            <a:ext cx="3205854" cy="2058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0EA0F6-7B9B-F9E6-A7BF-2BE4D0D1B15F}"/>
              </a:ext>
            </a:extLst>
          </p:cNvPr>
          <p:cNvPicPr>
            <a:picLocks noChangeAspect="1"/>
          </p:cNvPicPr>
          <p:nvPr/>
        </p:nvPicPr>
        <p:blipFill>
          <a:blip r:embed="rId4"/>
          <a:stretch>
            <a:fillRect/>
          </a:stretch>
        </p:blipFill>
        <p:spPr>
          <a:xfrm>
            <a:off x="5147735" y="2767413"/>
            <a:ext cx="3166894" cy="1990952"/>
          </a:xfrm>
          <a:prstGeom prst="rect">
            <a:avLst/>
          </a:prstGeom>
        </p:spPr>
      </p:pic>
    </p:spTree>
    <p:extLst>
      <p:ext uri="{BB962C8B-B14F-4D97-AF65-F5344CB8AC3E}">
        <p14:creationId xmlns:p14="http://schemas.microsoft.com/office/powerpoint/2010/main" val="278890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cb55343ea4_0_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a:t>Limitation of Existing system or research gap</a:t>
            </a:r>
            <a:endParaRPr/>
          </a:p>
          <a:p>
            <a:pPr marL="0" lvl="0" indent="0" algn="l" rtl="0">
              <a:spcBef>
                <a:spcPts val="0"/>
              </a:spcBef>
              <a:spcAft>
                <a:spcPts val="0"/>
              </a:spcAft>
              <a:buNone/>
            </a:pPr>
            <a:endParaRPr/>
          </a:p>
        </p:txBody>
      </p:sp>
      <p:sp>
        <p:nvSpPr>
          <p:cNvPr id="103" name="Google Shape;103;gcb55343ea4_0_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chemeClr val="tx1"/>
                </a:solidFill>
              </a:rPr>
              <a:t>LIMITED RANGE OF NFC – </a:t>
            </a:r>
          </a:p>
          <a:p>
            <a:pPr marL="0" lvl="0" indent="0" algn="l" rtl="0">
              <a:lnSpc>
                <a:spcPct val="150000"/>
              </a:lnSpc>
              <a:spcBef>
                <a:spcPts val="0"/>
              </a:spcBef>
              <a:spcAft>
                <a:spcPts val="0"/>
              </a:spcAft>
              <a:buNone/>
            </a:pPr>
            <a:r>
              <a:rPr lang="en-GB" dirty="0">
                <a:solidFill>
                  <a:schemeClr val="tx1"/>
                </a:solidFill>
              </a:rPr>
              <a:t>NFC typically has a range of a few </a:t>
            </a:r>
            <a:r>
              <a:rPr lang="en-GB" dirty="0" err="1">
                <a:solidFill>
                  <a:schemeClr val="tx1"/>
                </a:solidFill>
              </a:rPr>
              <a:t>centimeters</a:t>
            </a:r>
            <a:r>
              <a:rPr lang="en-GB" dirty="0">
                <a:solidFill>
                  <a:schemeClr val="tx1"/>
                </a:solidFill>
              </a:rPr>
              <a:t>, which could be a limitation if longer-range communication is required.</a:t>
            </a:r>
          </a:p>
          <a:p>
            <a:pPr marL="0" lvl="0" indent="0" algn="l" rtl="0">
              <a:lnSpc>
                <a:spcPct val="150000"/>
              </a:lnSpc>
              <a:spcBef>
                <a:spcPts val="0"/>
              </a:spcBef>
              <a:spcAft>
                <a:spcPts val="0"/>
              </a:spcAft>
              <a:buNone/>
            </a:pPr>
            <a:endParaRPr lang="en-GB" dirty="0">
              <a:solidFill>
                <a:schemeClr val="tx1"/>
              </a:solidFill>
            </a:endParaRPr>
          </a:p>
          <a:p>
            <a:pPr marL="0" lvl="0" indent="0" algn="l" rtl="0">
              <a:lnSpc>
                <a:spcPct val="150000"/>
              </a:lnSpc>
              <a:spcBef>
                <a:spcPts val="0"/>
              </a:spcBef>
              <a:spcAft>
                <a:spcPts val="0"/>
              </a:spcAft>
              <a:buNone/>
            </a:pPr>
            <a:r>
              <a:rPr lang="en-GB" b="1" dirty="0">
                <a:solidFill>
                  <a:schemeClr val="tx1"/>
                </a:solidFill>
              </a:rPr>
              <a:t>SECURITY CONCERNS – </a:t>
            </a:r>
          </a:p>
          <a:p>
            <a:pPr marL="0" lvl="0" indent="0" algn="l" rtl="0">
              <a:lnSpc>
                <a:spcPct val="150000"/>
              </a:lnSpc>
              <a:spcBef>
                <a:spcPts val="0"/>
              </a:spcBef>
              <a:spcAft>
                <a:spcPts val="0"/>
              </a:spcAft>
              <a:buNone/>
            </a:pPr>
            <a:r>
              <a:rPr lang="en-GB" dirty="0">
                <a:solidFill>
                  <a:schemeClr val="tx1"/>
                </a:solidFill>
              </a:rPr>
              <a:t>Depending on the application, there might be security concerns with NFC cards, such as the potential for eavesdropping or unauthorized access.</a:t>
            </a:r>
          </a:p>
          <a:p>
            <a:pPr marL="0" lvl="0" indent="0" algn="l" rtl="0">
              <a:lnSpc>
                <a:spcPct val="150000"/>
              </a:lnSpc>
              <a:spcBef>
                <a:spcPts val="0"/>
              </a:spcBef>
              <a:spcAft>
                <a:spcPts val="0"/>
              </a:spcAft>
              <a:buNone/>
            </a:pPr>
            <a:endParaRPr lang="en-GB" dirty="0">
              <a:solidFill>
                <a:schemeClr val="tx1"/>
              </a:solidFill>
            </a:endParaRPr>
          </a:p>
          <a:p>
            <a:pPr marL="0" lvl="0" indent="0" algn="l" rtl="0">
              <a:spcBef>
                <a:spcPts val="0"/>
              </a:spcBef>
              <a:spcAft>
                <a:spcPts val="0"/>
              </a:spcAft>
              <a:buNone/>
            </a:pPr>
            <a:endParaRPr b="1" dirty="0">
              <a:solidFill>
                <a:schemeClr val="tx1"/>
              </a:solidFill>
            </a:endParaRPr>
          </a:p>
        </p:txBody>
      </p:sp>
      <p:sp>
        <p:nvSpPr>
          <p:cNvPr id="104" name="Google Shape;104;gcb55343ea4_0_8"/>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dirty="0">
                <a:solidFill>
                  <a:schemeClr val="tx1"/>
                </a:solidFill>
              </a:rPr>
              <a:t>DATA TRANSFER SPEED – </a:t>
            </a:r>
          </a:p>
          <a:p>
            <a:pPr marL="0" lvl="0" indent="0" algn="l" rtl="0">
              <a:lnSpc>
                <a:spcPct val="150000"/>
              </a:lnSpc>
              <a:spcBef>
                <a:spcPts val="0"/>
              </a:spcBef>
              <a:spcAft>
                <a:spcPts val="0"/>
              </a:spcAft>
              <a:buNone/>
            </a:pPr>
            <a:r>
              <a:rPr lang="en-GB" dirty="0">
                <a:solidFill>
                  <a:schemeClr val="tx1"/>
                </a:solidFill>
              </a:rPr>
              <a:t>NFC has a relatively slower data transfer speed compared to other wireless technologies like Bluetooth or Wi-Fi. This could be a limitation if high-speed data exchange is needed.</a:t>
            </a:r>
          </a:p>
          <a:p>
            <a:pPr marL="0" lvl="0" indent="0" algn="l" rtl="0">
              <a:lnSpc>
                <a:spcPct val="150000"/>
              </a:lnSpc>
              <a:spcBef>
                <a:spcPts val="0"/>
              </a:spcBef>
              <a:spcAft>
                <a:spcPts val="0"/>
              </a:spcAft>
              <a:buNone/>
            </a:pPr>
            <a:endParaRPr lang="en-GB" dirty="0">
              <a:solidFill>
                <a:schemeClr val="tx1"/>
              </a:solidFill>
            </a:endParaRPr>
          </a:p>
          <a:p>
            <a:pPr marL="0" lvl="0" indent="0" algn="l" rtl="0">
              <a:lnSpc>
                <a:spcPct val="150000"/>
              </a:lnSpc>
              <a:spcBef>
                <a:spcPts val="0"/>
              </a:spcBef>
              <a:spcAft>
                <a:spcPts val="0"/>
              </a:spcAft>
              <a:buNone/>
            </a:pPr>
            <a:r>
              <a:rPr lang="en-GB" b="1" dirty="0">
                <a:solidFill>
                  <a:schemeClr val="tx1"/>
                </a:solidFill>
              </a:rPr>
              <a:t>COMPATIBILITY AND STANDARDISATION – </a:t>
            </a:r>
          </a:p>
          <a:p>
            <a:pPr marL="0" lvl="0" indent="0" algn="l" rtl="0">
              <a:lnSpc>
                <a:spcPct val="150000"/>
              </a:lnSpc>
              <a:spcBef>
                <a:spcPts val="0"/>
              </a:spcBef>
              <a:spcAft>
                <a:spcPts val="0"/>
              </a:spcAft>
              <a:buNone/>
            </a:pPr>
            <a:r>
              <a:rPr lang="en-GB" dirty="0">
                <a:solidFill>
                  <a:schemeClr val="tx1"/>
                </a:solidFill>
              </a:rPr>
              <a:t>Ensure that the NFC technology used is compatible with a wide range of devices and adheres to established standards to avoid compatibility issues.</a:t>
            </a:r>
            <a:endParaRPr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Hardware, Software, Tools and constraint</a:t>
            </a:r>
            <a:endParaRPr/>
          </a:p>
        </p:txBody>
      </p:sp>
      <p:sp>
        <p:nvSpPr>
          <p:cNvPr id="110" name="Google Shape;110;p8"/>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400"/>
              <a:buNone/>
            </a:pPr>
            <a:r>
              <a:rPr lang="en-GB" sz="1400" b="1" dirty="0">
                <a:solidFill>
                  <a:schemeClr val="tx1"/>
                </a:solidFill>
              </a:rPr>
              <a:t>HARDWARE –</a:t>
            </a:r>
          </a:p>
          <a:p>
            <a:pPr marL="457200" lvl="0" indent="-228600" algn="l" rtl="0">
              <a:lnSpc>
                <a:spcPct val="115000"/>
              </a:lnSpc>
              <a:spcBef>
                <a:spcPts val="0"/>
              </a:spcBef>
              <a:spcAft>
                <a:spcPts val="0"/>
              </a:spcAft>
              <a:buSzPts val="1400"/>
              <a:buNone/>
            </a:pPr>
            <a:endParaRPr lang="en-GB" sz="1400" dirty="0">
              <a:solidFill>
                <a:schemeClr val="tx1"/>
              </a:solidFill>
            </a:endParaRPr>
          </a:p>
          <a:p>
            <a:pPr marL="571500" lvl="0" indent="-342900" algn="l" rtl="0">
              <a:lnSpc>
                <a:spcPct val="150000"/>
              </a:lnSpc>
              <a:spcBef>
                <a:spcPts val="0"/>
              </a:spcBef>
              <a:spcAft>
                <a:spcPts val="0"/>
              </a:spcAft>
              <a:buSzPts val="1400"/>
              <a:buFont typeface="+mj-lt"/>
              <a:buAutoNum type="arabicPeriod"/>
            </a:pPr>
            <a:r>
              <a:rPr lang="en-GB" sz="1400" dirty="0">
                <a:solidFill>
                  <a:schemeClr val="tx1"/>
                </a:solidFill>
              </a:rPr>
              <a:t>RFID Tags</a:t>
            </a:r>
          </a:p>
          <a:p>
            <a:pPr marL="571500" lvl="0" indent="-342900" algn="l" rtl="0">
              <a:lnSpc>
                <a:spcPct val="150000"/>
              </a:lnSpc>
              <a:spcBef>
                <a:spcPts val="0"/>
              </a:spcBef>
              <a:spcAft>
                <a:spcPts val="0"/>
              </a:spcAft>
              <a:buSzPts val="1400"/>
              <a:buFont typeface="+mj-lt"/>
              <a:buAutoNum type="arabicPeriod"/>
            </a:pPr>
            <a:r>
              <a:rPr lang="en-GB" sz="1400" dirty="0">
                <a:solidFill>
                  <a:schemeClr val="tx1"/>
                </a:solidFill>
              </a:rPr>
              <a:t>RFID Reader</a:t>
            </a:r>
          </a:p>
          <a:p>
            <a:pPr marL="571500" lvl="0" indent="-342900" algn="l" rtl="0">
              <a:lnSpc>
                <a:spcPct val="150000"/>
              </a:lnSpc>
              <a:spcBef>
                <a:spcPts val="0"/>
              </a:spcBef>
              <a:spcAft>
                <a:spcPts val="0"/>
              </a:spcAft>
              <a:buSzPts val="1400"/>
              <a:buFont typeface="+mj-lt"/>
              <a:buAutoNum type="arabicPeriod"/>
            </a:pPr>
            <a:r>
              <a:rPr lang="en-GB" sz="1400" dirty="0">
                <a:solidFill>
                  <a:schemeClr val="tx1"/>
                </a:solidFill>
              </a:rPr>
              <a:t>RFID Writer</a:t>
            </a:r>
          </a:p>
          <a:p>
            <a:pPr marL="571500" lvl="0" indent="-342900" algn="l" rtl="0">
              <a:lnSpc>
                <a:spcPct val="150000"/>
              </a:lnSpc>
              <a:spcBef>
                <a:spcPts val="0"/>
              </a:spcBef>
              <a:spcAft>
                <a:spcPts val="0"/>
              </a:spcAft>
              <a:buSzPts val="1400"/>
              <a:buFont typeface="+mj-lt"/>
              <a:buAutoNum type="arabicPeriod"/>
            </a:pPr>
            <a:r>
              <a:rPr lang="en-GB" sz="1400" dirty="0">
                <a:solidFill>
                  <a:schemeClr val="tx1"/>
                </a:solidFill>
              </a:rPr>
              <a:t>QR Generator</a:t>
            </a:r>
          </a:p>
          <a:p>
            <a:pPr marL="571500" lvl="0" indent="-342900" algn="l" rtl="0">
              <a:lnSpc>
                <a:spcPct val="150000"/>
              </a:lnSpc>
              <a:spcBef>
                <a:spcPts val="0"/>
              </a:spcBef>
              <a:spcAft>
                <a:spcPts val="0"/>
              </a:spcAft>
              <a:buSzPts val="1400"/>
              <a:buFont typeface="+mj-lt"/>
              <a:buAutoNum type="arabicPeriod"/>
            </a:pPr>
            <a:r>
              <a:rPr lang="en-GB" sz="1400" dirty="0">
                <a:solidFill>
                  <a:schemeClr val="tx1"/>
                </a:solidFill>
              </a:rPr>
              <a:t>Thermal Printer</a:t>
            </a:r>
          </a:p>
        </p:txBody>
      </p:sp>
      <p:sp>
        <p:nvSpPr>
          <p:cNvPr id="111" name="Google Shape;111;p8"/>
          <p:cNvSpPr txBox="1">
            <a:spLocks noGrp="1"/>
          </p:cNvSpPr>
          <p:nvPr>
            <p:ph type="body" idx="2"/>
          </p:nvPr>
        </p:nvSpPr>
        <p:spPr>
          <a:xfrm>
            <a:off x="4832425" y="1505700"/>
            <a:ext cx="3999900" cy="3076200"/>
          </a:xfrm>
          <a:prstGeom prst="rect">
            <a:avLst/>
          </a:prstGeom>
          <a:noFill/>
          <a:ln>
            <a:noFill/>
          </a:ln>
        </p:spPr>
        <p:txBody>
          <a:bodyPr spcFirstLastPara="1" wrap="square" lIns="91425" tIns="91425" rIns="91425" bIns="91425" anchor="t" anchorCtr="0">
            <a:noAutofit/>
          </a:bodyPr>
          <a:lstStyle/>
          <a:p>
            <a:pPr marL="457200" lvl="0" indent="-228600" algn="l" rtl="0">
              <a:lnSpc>
                <a:spcPct val="150000"/>
              </a:lnSpc>
              <a:spcBef>
                <a:spcPts val="0"/>
              </a:spcBef>
              <a:spcAft>
                <a:spcPts val="0"/>
              </a:spcAft>
              <a:buSzPts val="1400"/>
              <a:buNone/>
            </a:pPr>
            <a:r>
              <a:rPr lang="en-GB" sz="1400" b="1" dirty="0">
                <a:solidFill>
                  <a:schemeClr val="tx1"/>
                </a:solidFill>
              </a:rPr>
              <a:t>SOFTWARE – </a:t>
            </a:r>
          </a:p>
          <a:p>
            <a:pPr marL="514350" indent="-285750">
              <a:lnSpc>
                <a:spcPct val="150000"/>
              </a:lnSpc>
              <a:buSzPts val="1400"/>
            </a:pPr>
            <a:r>
              <a:rPr lang="en-GB" sz="1400" b="1" dirty="0">
                <a:solidFill>
                  <a:schemeClr val="tx1"/>
                </a:solidFill>
              </a:rPr>
              <a:t>Front end:</a:t>
            </a:r>
          </a:p>
          <a:p>
            <a:pPr marL="571500" indent="-342900">
              <a:lnSpc>
                <a:spcPct val="150000"/>
              </a:lnSpc>
              <a:buSzPts val="1400"/>
              <a:buFont typeface="+mj-lt"/>
              <a:buAutoNum type="arabicPeriod"/>
            </a:pPr>
            <a:r>
              <a:rPr lang="en-GB" sz="1400" dirty="0">
                <a:solidFill>
                  <a:schemeClr val="tx1"/>
                </a:solidFill>
              </a:rPr>
              <a:t>HTML</a:t>
            </a:r>
          </a:p>
          <a:p>
            <a:pPr marL="571500" indent="-342900">
              <a:lnSpc>
                <a:spcPct val="150000"/>
              </a:lnSpc>
              <a:buSzPts val="1400"/>
              <a:buFont typeface="+mj-lt"/>
              <a:buAutoNum type="arabicPeriod"/>
            </a:pPr>
            <a:r>
              <a:rPr lang="en-GB" sz="1400" dirty="0">
                <a:solidFill>
                  <a:schemeClr val="tx1"/>
                </a:solidFill>
              </a:rPr>
              <a:t>CSS</a:t>
            </a:r>
          </a:p>
          <a:p>
            <a:pPr marL="571500" indent="-342900">
              <a:lnSpc>
                <a:spcPct val="150000"/>
              </a:lnSpc>
              <a:buSzPts val="1400"/>
              <a:buFont typeface="+mj-lt"/>
              <a:buAutoNum type="arabicPeriod"/>
            </a:pPr>
            <a:r>
              <a:rPr lang="en-GB" sz="1400" dirty="0">
                <a:solidFill>
                  <a:schemeClr val="tx1"/>
                </a:solidFill>
              </a:rPr>
              <a:t>JavaScript</a:t>
            </a:r>
          </a:p>
          <a:p>
            <a:pPr marL="228600" indent="0">
              <a:lnSpc>
                <a:spcPct val="150000"/>
              </a:lnSpc>
              <a:buSzPts val="1400"/>
              <a:buNone/>
            </a:pPr>
            <a:endParaRPr lang="en-GB" sz="1400" dirty="0">
              <a:solidFill>
                <a:schemeClr val="tx1"/>
              </a:solidFill>
            </a:endParaRPr>
          </a:p>
          <a:p>
            <a:pPr marL="514350" indent="-285750">
              <a:lnSpc>
                <a:spcPct val="150000"/>
              </a:lnSpc>
              <a:buSzPts val="1400"/>
            </a:pPr>
            <a:r>
              <a:rPr lang="en-GB" sz="1400" b="1" dirty="0">
                <a:solidFill>
                  <a:schemeClr val="tx1"/>
                </a:solidFill>
              </a:rPr>
              <a:t>Back end:</a:t>
            </a:r>
          </a:p>
          <a:p>
            <a:pPr marL="571500" indent="-342900">
              <a:lnSpc>
                <a:spcPct val="150000"/>
              </a:lnSpc>
              <a:buSzPts val="1400"/>
              <a:buFont typeface="+mj-lt"/>
              <a:buAutoNum type="arabicPeriod"/>
            </a:pPr>
            <a:r>
              <a:rPr lang="en-GB" sz="1400" dirty="0">
                <a:solidFill>
                  <a:schemeClr val="tx1"/>
                </a:solidFill>
              </a:rPr>
              <a:t>SQL</a:t>
            </a:r>
          </a:p>
          <a:p>
            <a:pPr marL="571500" indent="-342900">
              <a:lnSpc>
                <a:spcPct val="150000"/>
              </a:lnSpc>
              <a:buSzPts val="1400"/>
              <a:buFont typeface="+mj-lt"/>
              <a:buAutoNum type="arabicPeriod"/>
            </a:pPr>
            <a:r>
              <a:rPr lang="en-GB" sz="1400" dirty="0">
                <a:solidFill>
                  <a:schemeClr val="tx1"/>
                </a:solidFill>
              </a:rPr>
              <a:t>PHP</a:t>
            </a:r>
            <a:endParaRPr sz="14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cb55343ea4_0_24"/>
          <p:cNvSpPr txBox="1">
            <a:spLocks noGrp="1"/>
          </p:cNvSpPr>
          <p:nvPr>
            <p:ph type="title"/>
          </p:nvPr>
        </p:nvSpPr>
        <p:spPr>
          <a:xfrm>
            <a:off x="311700" y="-79022"/>
            <a:ext cx="8520600" cy="841258"/>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en" dirty="0"/>
              <a:t>Architecture/ Framework   (Block Diagram, Conceptual Diagram, ER Diagram)</a:t>
            </a:r>
            <a:endParaRPr dirty="0"/>
          </a:p>
        </p:txBody>
      </p:sp>
      <p:pic>
        <p:nvPicPr>
          <p:cNvPr id="1026" name="Picture 2">
            <a:extLst>
              <a:ext uri="{FF2B5EF4-FFF2-40B4-BE49-F238E27FC236}">
                <a16:creationId xmlns:a16="http://schemas.microsoft.com/office/drawing/2014/main" id="{2F831C59-3413-1FBE-0E41-6F54BB4F9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50" y="1861489"/>
            <a:ext cx="8832300" cy="1579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Methodology : Algorithm and Process Design</a:t>
            </a:r>
            <a:endParaRPr/>
          </a:p>
        </p:txBody>
      </p:sp>
      <p:sp>
        <p:nvSpPr>
          <p:cNvPr id="2" name="TextBox 1">
            <a:extLst>
              <a:ext uri="{FF2B5EF4-FFF2-40B4-BE49-F238E27FC236}">
                <a16:creationId xmlns:a16="http://schemas.microsoft.com/office/drawing/2014/main" id="{6A414786-E03D-CFEC-E851-750964F58309}"/>
              </a:ext>
            </a:extLst>
          </p:cNvPr>
          <p:cNvSpPr txBox="1"/>
          <p:nvPr/>
        </p:nvSpPr>
        <p:spPr>
          <a:xfrm>
            <a:off x="0" y="1292240"/>
            <a:ext cx="9037320" cy="3477875"/>
          </a:xfrm>
          <a:prstGeom prst="rect">
            <a:avLst/>
          </a:prstGeom>
          <a:noFill/>
        </p:spPr>
        <p:txBody>
          <a:bodyPr wrap="square" rtlCol="0">
            <a:spAutoFit/>
          </a:bodyPr>
          <a:lstStyle/>
          <a:p>
            <a:r>
              <a:rPr lang="en-US" sz="1000" dirty="0"/>
              <a:t>Designing NFC (Near Field Communication) products involves several key steps to ensure that the final product functions effectively and meets the desired specifications. Below is a process design for creating NFC products using NFC technology:</a:t>
            </a:r>
          </a:p>
          <a:p>
            <a:endParaRPr lang="en-US" sz="1000" dirty="0"/>
          </a:p>
          <a:p>
            <a:r>
              <a:rPr lang="en-US" sz="1000" dirty="0"/>
              <a:t>**1. Define Product Requirements:**</a:t>
            </a:r>
          </a:p>
          <a:p>
            <a:r>
              <a:rPr lang="en-US" sz="1000" dirty="0"/>
              <a:t>   Begin by clearly defining the requirements of your NFC product. This includes determining the intended use, target audience, and specific features and functionalities you want to incorporate. Identify the problem your product aims to solve or the value it provides to users.</a:t>
            </a:r>
          </a:p>
          <a:p>
            <a:endParaRPr lang="en-US" sz="1000" dirty="0"/>
          </a:p>
          <a:p>
            <a:r>
              <a:rPr lang="en-US" sz="1000" dirty="0"/>
              <a:t>**2. Market Research:**</a:t>
            </a:r>
          </a:p>
          <a:p>
            <a:r>
              <a:rPr lang="en-US" sz="1000" dirty="0"/>
              <a:t>   Conduct market research to understand the demand for NFC products in your target market. Identify competitors, trends, and potential opportunities. This research will help refine your product concept and positioning.</a:t>
            </a:r>
          </a:p>
          <a:p>
            <a:endParaRPr lang="en-US" sz="1000" dirty="0"/>
          </a:p>
          <a:p>
            <a:r>
              <a:rPr lang="en-US" sz="1000" dirty="0"/>
              <a:t>**3. Conceptual Design:**</a:t>
            </a:r>
          </a:p>
          <a:p>
            <a:r>
              <a:rPr lang="en-US" sz="1000" dirty="0"/>
              <a:t>   Create a conceptual design of your NFC product. This should include rough sketches or digital mock-ups of the product's physical or digital interface. Consider how NFC technology will be integrated into the design and how users will interact with it.</a:t>
            </a:r>
          </a:p>
          <a:p>
            <a:endParaRPr lang="en-US" sz="1000" dirty="0"/>
          </a:p>
          <a:p>
            <a:r>
              <a:rPr lang="en-US" sz="1000" dirty="0"/>
              <a:t>**4. NFC Chip Selection:**</a:t>
            </a:r>
          </a:p>
          <a:p>
            <a:r>
              <a:rPr lang="en-US" sz="1000" dirty="0"/>
              <a:t>   Choose the appropriate NFC chip or module based on your product's requirements. Consider factors like communication range, data storage capacity, security features, and compatibility with the NFC standards (e.g., NFC Forum standards).</a:t>
            </a:r>
          </a:p>
          <a:p>
            <a:endParaRPr lang="en-US" sz="1000" dirty="0"/>
          </a:p>
          <a:p>
            <a:r>
              <a:rPr lang="en-US" sz="1000" dirty="0"/>
              <a:t>**5. Hardware Design:**</a:t>
            </a:r>
          </a:p>
          <a:p>
            <a:r>
              <a:rPr lang="en-US" sz="1000" dirty="0"/>
              <a:t>   Develop the hardware components of your NFC product. This includes designing the physical enclosure, antenna, and power supply. Ensure that the NFC chip is properly integrated into the hardware.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Methodology : Algorithm and Process Design</a:t>
            </a:r>
            <a:endParaRPr/>
          </a:p>
        </p:txBody>
      </p:sp>
      <p:sp>
        <p:nvSpPr>
          <p:cNvPr id="3" name="TextBox 2">
            <a:extLst>
              <a:ext uri="{FF2B5EF4-FFF2-40B4-BE49-F238E27FC236}">
                <a16:creationId xmlns:a16="http://schemas.microsoft.com/office/drawing/2014/main" id="{8DEF62DF-01BE-4AF1-65F6-2B8091AC188A}"/>
              </a:ext>
            </a:extLst>
          </p:cNvPr>
          <p:cNvSpPr txBox="1"/>
          <p:nvPr/>
        </p:nvSpPr>
        <p:spPr>
          <a:xfrm>
            <a:off x="0" y="1284645"/>
            <a:ext cx="9144000" cy="3016210"/>
          </a:xfrm>
          <a:prstGeom prst="rect">
            <a:avLst/>
          </a:prstGeom>
          <a:noFill/>
        </p:spPr>
        <p:txBody>
          <a:bodyPr wrap="square">
            <a:spAutoFit/>
          </a:bodyPr>
          <a:lstStyle/>
          <a:p>
            <a:r>
              <a:rPr lang="en-US" sz="1000" dirty="0"/>
              <a:t>**6. Software Development:**</a:t>
            </a:r>
          </a:p>
          <a:p>
            <a:r>
              <a:rPr lang="en-US" sz="1000" dirty="0"/>
              <a:t>   Develop the software that will control and interact with the NFC chip. This may include developing mobile apps, firmware for embedded systems, or web-based interfaces for configuration and data retrieval.</a:t>
            </a:r>
          </a:p>
          <a:p>
            <a:endParaRPr lang="en-US" sz="1000" dirty="0"/>
          </a:p>
          <a:p>
            <a:r>
              <a:rPr lang="en-US" sz="1000" dirty="0"/>
              <a:t>**7. NFC Tag Programming:**</a:t>
            </a:r>
          </a:p>
          <a:p>
            <a:r>
              <a:rPr lang="en-US" sz="1000" dirty="0"/>
              <a:t>   Program NFC tags or cards with the necessary information or commands. This may involve encoding data onto NFC tags, setting up access controls, and defining actions that should occur when a tag is scanned.</a:t>
            </a:r>
          </a:p>
          <a:p>
            <a:endParaRPr lang="en-US" sz="1000" dirty="0"/>
          </a:p>
          <a:p>
            <a:r>
              <a:rPr lang="en-US" sz="1000" dirty="0"/>
              <a:t>**8. Testing and Prototyping:**</a:t>
            </a:r>
          </a:p>
          <a:p>
            <a:r>
              <a:rPr lang="en-US" sz="1000" dirty="0"/>
              <a:t>   Create prototypes of your NFC product for testing and validation. Test the product's NFC functionality, data transfer, and user experience. Address any issues or limitations that arise during testing and make necessary improvements.</a:t>
            </a:r>
          </a:p>
          <a:p>
            <a:endParaRPr lang="en-US" sz="1000" dirty="0"/>
          </a:p>
          <a:p>
            <a:r>
              <a:rPr lang="en-US" sz="1000" dirty="0"/>
              <a:t>**9. Compliance and Certification:**</a:t>
            </a:r>
          </a:p>
          <a:p>
            <a:r>
              <a:rPr lang="en-US" sz="1000" dirty="0"/>
              <a:t>   Ensure that your NFC product complies with relevant industry standards and regulations, such as NFC Forum specifications and regional certification requirements. Seek certification if necessary.</a:t>
            </a:r>
          </a:p>
          <a:p>
            <a:endParaRPr lang="en-US" sz="1000" dirty="0"/>
          </a:p>
          <a:p>
            <a:r>
              <a:rPr lang="en-US" sz="1000" dirty="0"/>
              <a:t>**10. Manufacturing and Production:**</a:t>
            </a:r>
          </a:p>
          <a:p>
            <a:r>
              <a:rPr lang="en-US" sz="1000" dirty="0"/>
              <a:t>    Once you have a validated design, initiate the manufacturing process. Source components, choose production methods, and set up quality control processes to ensure consistent product quality.</a:t>
            </a:r>
          </a:p>
        </p:txBody>
      </p:sp>
    </p:spTree>
    <p:extLst>
      <p:ext uri="{BB962C8B-B14F-4D97-AF65-F5344CB8AC3E}">
        <p14:creationId xmlns:p14="http://schemas.microsoft.com/office/powerpoint/2010/main" val="1366702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Methodology : Algorithm and Process Design</a:t>
            </a:r>
            <a:endParaRPr/>
          </a:p>
        </p:txBody>
      </p:sp>
      <p:sp>
        <p:nvSpPr>
          <p:cNvPr id="3" name="TextBox 2">
            <a:extLst>
              <a:ext uri="{FF2B5EF4-FFF2-40B4-BE49-F238E27FC236}">
                <a16:creationId xmlns:a16="http://schemas.microsoft.com/office/drawing/2014/main" id="{8DEF62DF-01BE-4AF1-65F6-2B8091AC188A}"/>
              </a:ext>
            </a:extLst>
          </p:cNvPr>
          <p:cNvSpPr txBox="1"/>
          <p:nvPr/>
        </p:nvSpPr>
        <p:spPr>
          <a:xfrm>
            <a:off x="0" y="1278513"/>
            <a:ext cx="9144000" cy="3631763"/>
          </a:xfrm>
          <a:prstGeom prst="rect">
            <a:avLst/>
          </a:prstGeom>
          <a:noFill/>
        </p:spPr>
        <p:txBody>
          <a:bodyPr wrap="square">
            <a:spAutoFit/>
          </a:bodyPr>
          <a:lstStyle/>
          <a:p>
            <a:r>
              <a:rPr lang="en-US" sz="1000" dirty="0"/>
              <a:t>**11. User Documentation and Support:**</a:t>
            </a:r>
          </a:p>
          <a:p>
            <a:r>
              <a:rPr lang="en-US" sz="1000" dirty="0"/>
              <a:t>    Create user manuals, guides, and documentation to help users understand how to use your NFC product effectively. Establish customer support channels to address user inquiries and issues.</a:t>
            </a:r>
          </a:p>
          <a:p>
            <a:endParaRPr lang="en-US" sz="1000" dirty="0"/>
          </a:p>
          <a:p>
            <a:r>
              <a:rPr lang="en-US" sz="1000" dirty="0"/>
              <a:t>**12. Distribution and Marketing:**</a:t>
            </a:r>
          </a:p>
          <a:p>
            <a:r>
              <a:rPr lang="en-US" sz="1000" dirty="0"/>
              <a:t>    Develop a distribution strategy to get your NFC product into the hands of customers. Implement marketing and promotional activities to create awareness and drive sales.</a:t>
            </a:r>
          </a:p>
          <a:p>
            <a:endParaRPr lang="en-US" sz="1000" dirty="0"/>
          </a:p>
          <a:p>
            <a:r>
              <a:rPr lang="en-US" sz="1000" dirty="0"/>
              <a:t>**13. Post-Launch Monitoring and Improvement:**</a:t>
            </a:r>
          </a:p>
          <a:p>
            <a:r>
              <a:rPr lang="en-US" sz="1000" dirty="0"/>
              <a:t>    Continuously monitor the performance and user feedback of your NFC product after its launch. Collect data on how users are interacting with it and use this information to make iterative improvements.</a:t>
            </a:r>
          </a:p>
          <a:p>
            <a:endParaRPr lang="en-US" sz="1000" dirty="0"/>
          </a:p>
          <a:p>
            <a:r>
              <a:rPr lang="en-US" sz="1000" dirty="0"/>
              <a:t>**14. Security Considerations:**</a:t>
            </a:r>
          </a:p>
          <a:p>
            <a:r>
              <a:rPr lang="en-US" sz="1000" dirty="0"/>
              <a:t>    Throughout the design process, pay special attention to security. Protect sensitive data transmitted via NFC and ensure that your product is resistant to attacks or unauthorized access.</a:t>
            </a:r>
          </a:p>
          <a:p>
            <a:endParaRPr lang="en-US" sz="1000" dirty="0"/>
          </a:p>
          <a:p>
            <a:endParaRPr lang="en-US" sz="1000" dirty="0"/>
          </a:p>
          <a:p>
            <a:r>
              <a:rPr lang="en-US" sz="1000" dirty="0"/>
              <a:t>**15. Future Development:**</a:t>
            </a:r>
          </a:p>
          <a:p>
            <a:r>
              <a:rPr lang="en-US" sz="1000" dirty="0"/>
              <a:t>    Consider the possibility of future updates or iterations of your NFC product to keep it competitive and relevant in the market.</a:t>
            </a:r>
          </a:p>
          <a:p>
            <a:endParaRPr lang="en-US" sz="1000" dirty="0"/>
          </a:p>
          <a:p>
            <a:r>
              <a:rPr lang="en-US" sz="1000" dirty="0"/>
              <a:t>The process outlined above is a general framework for designing NFC products using NFC technology. The specific steps and considerations may vary depending on the nature of your product and the industry in which it operates. Additionally, collaboration with experts in NFC technology and product design is often crucial for success in this field.</a:t>
            </a:r>
            <a:endParaRPr lang="en-IN" sz="1000" dirty="0"/>
          </a:p>
        </p:txBody>
      </p:sp>
    </p:spTree>
    <p:extLst>
      <p:ext uri="{BB962C8B-B14F-4D97-AF65-F5344CB8AC3E}">
        <p14:creationId xmlns:p14="http://schemas.microsoft.com/office/powerpoint/2010/main" val="361596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2"/>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Content</a:t>
            </a:r>
            <a:endParaRPr/>
          </a:p>
        </p:txBody>
      </p:sp>
      <p:sp>
        <p:nvSpPr>
          <p:cNvPr id="73" name="Google Shape;73;p2"/>
          <p:cNvSpPr txBox="1">
            <a:spLocks noGrp="1"/>
          </p:cNvSpPr>
          <p:nvPr>
            <p:ph type="body" idx="1"/>
          </p:nvPr>
        </p:nvSpPr>
        <p:spPr>
          <a:xfrm>
            <a:off x="311700" y="1505700"/>
            <a:ext cx="6715800" cy="35793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800"/>
              </a:spcBef>
              <a:spcAft>
                <a:spcPts val="0"/>
              </a:spcAft>
              <a:buClr>
                <a:srgbClr val="000000"/>
              </a:buClr>
              <a:buSzPts val="1300"/>
              <a:buAutoNum type="romanUcPeriod"/>
            </a:pPr>
            <a:r>
              <a:rPr lang="en" dirty="0">
                <a:solidFill>
                  <a:srgbClr val="000000"/>
                </a:solidFill>
              </a:rPr>
              <a:t>Introduction</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Problem Definition</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Goals/ Objectives</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Survey of Existing System</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Limitation Existing system or research gap</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Details of Hardware &amp; Software</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Proposed System:  Introduction</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Architecture/ Framework   (Block Diagram, Conceptual Diagram, ER Diagram)</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Algorithm and Process Design</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 Implementation details(GUI Screenshot, Dataset Used)</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Results Obtained</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Evaluation Measures</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Conclusion and Future Scope</a:t>
            </a:r>
            <a:endParaRPr dirty="0">
              <a:solidFill>
                <a:srgbClr val="000000"/>
              </a:solidFill>
            </a:endParaRPr>
          </a:p>
          <a:p>
            <a:pPr marL="457200" lvl="0" indent="-311150" algn="l" rtl="0">
              <a:lnSpc>
                <a:spcPct val="100000"/>
              </a:lnSpc>
              <a:spcBef>
                <a:spcPts val="0"/>
              </a:spcBef>
              <a:spcAft>
                <a:spcPts val="0"/>
              </a:spcAft>
              <a:buClr>
                <a:srgbClr val="000000"/>
              </a:buClr>
              <a:buSzPts val="1300"/>
              <a:buAutoNum type="romanUcPeriod"/>
            </a:pPr>
            <a:r>
              <a:rPr lang="en" dirty="0">
                <a:solidFill>
                  <a:srgbClr val="000000"/>
                </a:solidFill>
              </a:rPr>
              <a:t>References</a:t>
            </a:r>
            <a:endParaRPr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16a795561b_1_2"/>
          <p:cNvSpPr txBox="1">
            <a:spLocks noGrp="1"/>
          </p:cNvSpPr>
          <p:nvPr>
            <p:ph type="title"/>
          </p:nvPr>
        </p:nvSpPr>
        <p:spPr>
          <a:xfrm>
            <a:off x="311700" y="1880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details(GUI Screenshot, Dataset Used)</a:t>
            </a:r>
            <a:endParaRPr sz="1100" b="1">
              <a:solidFill>
                <a:srgbClr val="000000"/>
              </a:solidFill>
              <a:highlight>
                <a:srgbClr val="FFFFFF"/>
              </a:highlight>
              <a:latin typeface="Georgia"/>
              <a:ea typeface="Georgia"/>
              <a:cs typeface="Georgia"/>
              <a:sym typeface="Georgia"/>
            </a:endParaRPr>
          </a:p>
          <a:p>
            <a:pPr marL="0" lvl="0" indent="0" algn="l" rtl="0">
              <a:spcBef>
                <a:spcPts val="0"/>
              </a:spcBef>
              <a:spcAft>
                <a:spcPts val="0"/>
              </a:spcAft>
              <a:buNone/>
            </a:pPr>
            <a:endParaRPr sz="1100" b="1">
              <a:solidFill>
                <a:srgbClr val="000000"/>
              </a:solidFill>
              <a:latin typeface="Georgia"/>
              <a:ea typeface="Georgia"/>
              <a:cs typeface="Georgia"/>
              <a:sym typeface="Georgia"/>
            </a:endParaRPr>
          </a:p>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FA2EA24-296F-0F08-68EB-59521C579A95}"/>
              </a:ext>
            </a:extLst>
          </p:cNvPr>
          <p:cNvSpPr txBox="1"/>
          <p:nvPr/>
        </p:nvSpPr>
        <p:spPr>
          <a:xfrm>
            <a:off x="311700" y="2069728"/>
            <a:ext cx="8520600" cy="2246769"/>
          </a:xfrm>
          <a:prstGeom prst="rect">
            <a:avLst/>
          </a:prstGeom>
          <a:noFill/>
        </p:spPr>
        <p:txBody>
          <a:bodyPr wrap="square" rtlCol="0">
            <a:spAutoFit/>
          </a:bodyPr>
          <a:lstStyle/>
          <a:p>
            <a:r>
              <a:rPr lang="en-GB" dirty="0">
                <a:latin typeface="Times New Roman" panose="02020603050405020304" pitchFamily="18" charset="0"/>
              </a:rPr>
              <a:t>Database is created using</a:t>
            </a:r>
            <a:r>
              <a:rPr lang="en-GB" b="1" dirty="0">
                <a:latin typeface="Times New Roman" panose="02020603050405020304" pitchFamily="18" charset="0"/>
              </a:rPr>
              <a:t> SQL </a:t>
            </a:r>
            <a:r>
              <a:rPr lang="en-GB" dirty="0">
                <a:latin typeface="Times New Roman" panose="02020603050405020304" pitchFamily="18" charset="0"/>
              </a:rPr>
              <a:t>query language. The database contains two tables namely – personal details and company details. It includes contact information of people inputted by the NFC card.</a:t>
            </a:r>
          </a:p>
          <a:p>
            <a:endParaRPr lang="en-GB" dirty="0">
              <a:latin typeface="Times New Roman" panose="02020603050405020304" pitchFamily="18" charset="0"/>
            </a:endParaRPr>
          </a:p>
          <a:p>
            <a:r>
              <a:rPr lang="en-GB" b="1" dirty="0">
                <a:latin typeface="Times New Roman" panose="02020603050405020304" pitchFamily="18" charset="0"/>
              </a:rPr>
              <a:t>DATABASE:</a:t>
            </a:r>
          </a:p>
          <a:p>
            <a:pPr marL="285750" indent="-285750">
              <a:buFont typeface="Arial" panose="020B0604020202020204" pitchFamily="34" charset="0"/>
              <a:buChar char="•"/>
            </a:pPr>
            <a:r>
              <a:rPr lang="en-GB" b="1" dirty="0" err="1">
                <a:latin typeface="Times New Roman" panose="02020603050405020304" pitchFamily="18" charset="0"/>
              </a:rPr>
              <a:t>personal_details</a:t>
            </a:r>
            <a:r>
              <a:rPr lang="en-GB" b="1" dirty="0">
                <a:latin typeface="Times New Roman" panose="02020603050405020304" pitchFamily="18" charset="0"/>
              </a:rPr>
              <a:t> :</a:t>
            </a:r>
          </a:p>
          <a:p>
            <a:pPr marL="285750" indent="-285750">
              <a:buFont typeface="Wingdings" panose="05000000000000000000" pitchFamily="2" charset="2"/>
              <a:buChar char="q"/>
            </a:pPr>
            <a:r>
              <a:rPr lang="en-GB" b="1" dirty="0">
                <a:latin typeface="Times New Roman" panose="02020603050405020304" pitchFamily="18" charset="0"/>
              </a:rPr>
              <a:t>Primary key – </a:t>
            </a:r>
            <a:r>
              <a:rPr lang="en-GB" dirty="0">
                <a:latin typeface="Times New Roman" panose="02020603050405020304" pitchFamily="18" charset="0"/>
              </a:rPr>
              <a:t>id</a:t>
            </a:r>
          </a:p>
          <a:p>
            <a:pPr marL="285750" indent="-285750">
              <a:buFont typeface="Wingdings" panose="05000000000000000000" pitchFamily="2" charset="2"/>
              <a:buChar char="q"/>
            </a:pPr>
            <a:r>
              <a:rPr lang="en-GB" b="1" dirty="0">
                <a:latin typeface="Times New Roman" panose="02020603050405020304" pitchFamily="18" charset="0"/>
              </a:rPr>
              <a:t>Secondary key – </a:t>
            </a:r>
            <a:r>
              <a:rPr lang="en-GB" dirty="0" err="1">
                <a:latin typeface="Times New Roman" panose="02020603050405020304" pitchFamily="18" charset="0"/>
              </a:rPr>
              <a:t>work_id</a:t>
            </a:r>
            <a:endParaRPr lang="en-GB" dirty="0">
              <a:latin typeface="Times New Roman" panose="02020603050405020304" pitchFamily="18" charset="0"/>
            </a:endParaRPr>
          </a:p>
          <a:p>
            <a:endParaRPr lang="en-GB" dirty="0">
              <a:latin typeface="Times New Roman" panose="02020603050405020304" pitchFamily="18" charset="0"/>
            </a:endParaRPr>
          </a:p>
          <a:p>
            <a:pPr marL="285750" indent="-285750">
              <a:buFont typeface="Arial" panose="020B0604020202020204" pitchFamily="34" charset="0"/>
              <a:buChar char="•"/>
            </a:pPr>
            <a:r>
              <a:rPr lang="en-GB" b="1" dirty="0" err="1">
                <a:latin typeface="Times New Roman" panose="02020603050405020304" pitchFamily="18" charset="0"/>
              </a:rPr>
              <a:t>company_details</a:t>
            </a:r>
            <a:r>
              <a:rPr lang="en-GB" b="1" dirty="0">
                <a:latin typeface="Times New Roman" panose="02020603050405020304" pitchFamily="18" charset="0"/>
              </a:rPr>
              <a:t>:</a:t>
            </a:r>
          </a:p>
          <a:p>
            <a:pPr marL="285750" indent="-285750">
              <a:buFont typeface="Wingdings" panose="05000000000000000000" pitchFamily="2" charset="2"/>
              <a:buChar char="q"/>
            </a:pPr>
            <a:r>
              <a:rPr lang="en-GB" b="1" dirty="0">
                <a:latin typeface="Times New Roman" panose="02020603050405020304" pitchFamily="18" charset="0"/>
              </a:rPr>
              <a:t>Primary key – </a:t>
            </a:r>
            <a:r>
              <a:rPr lang="en-GB" dirty="0" err="1">
                <a:latin typeface="Times New Roman" panose="02020603050405020304" pitchFamily="18" charset="0"/>
              </a:rPr>
              <a:t>work_id</a:t>
            </a:r>
            <a:endParaRPr lang="en-GB" dirty="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16a795561b_1_2"/>
          <p:cNvSpPr txBox="1">
            <a:spLocks noGrp="1"/>
          </p:cNvSpPr>
          <p:nvPr>
            <p:ph type="title"/>
          </p:nvPr>
        </p:nvSpPr>
        <p:spPr>
          <a:xfrm>
            <a:off x="311700" y="336633"/>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b="1" dirty="0">
              <a:solidFill>
                <a:srgbClr val="000000"/>
              </a:solidFill>
              <a:highlight>
                <a:srgbClr val="FFFFFF"/>
              </a:highlight>
              <a:latin typeface="Georgia"/>
              <a:ea typeface="Georgia"/>
              <a:cs typeface="Georgia"/>
              <a:sym typeface="Georgia"/>
            </a:endParaRPr>
          </a:p>
          <a:p>
            <a:pPr marL="0" lvl="0" indent="0" algn="l" rtl="0">
              <a:spcBef>
                <a:spcPts val="0"/>
              </a:spcBef>
              <a:spcAft>
                <a:spcPts val="0"/>
              </a:spcAft>
              <a:buNone/>
            </a:pPr>
            <a:endParaRPr sz="1100" b="1" dirty="0">
              <a:solidFill>
                <a:srgbClr val="000000"/>
              </a:solidFill>
              <a:latin typeface="Georgia"/>
              <a:ea typeface="Georgia"/>
              <a:cs typeface="Georgia"/>
              <a:sym typeface="Georgia"/>
            </a:endParaRPr>
          </a:p>
          <a:p>
            <a:pPr marL="0" lvl="0" indent="0" algn="l" rtl="0">
              <a:spcBef>
                <a:spcPts val="0"/>
              </a:spcBef>
              <a:spcAft>
                <a:spcPts val="0"/>
              </a:spcAft>
              <a:buNone/>
            </a:pPr>
            <a:r>
              <a:rPr lang="en-GB" dirty="0"/>
              <a:t>Personal details table – </a:t>
            </a:r>
            <a:br>
              <a:rPr lang="en-GB" dirty="0"/>
            </a:br>
            <a:endParaRPr dirty="0"/>
          </a:p>
        </p:txBody>
      </p:sp>
      <p:sp>
        <p:nvSpPr>
          <p:cNvPr id="3" name="AutoShape 2">
            <a:extLst>
              <a:ext uri="{FF2B5EF4-FFF2-40B4-BE49-F238E27FC236}">
                <a16:creationId xmlns:a16="http://schemas.microsoft.com/office/drawing/2014/main" id="{7F6675BD-AD2D-E6EC-38B2-78B3F03ED4E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D205CBDF-3FE9-E385-44B0-7843B5F1843F}"/>
              </a:ext>
            </a:extLst>
          </p:cNvPr>
          <p:cNvPicPr>
            <a:picLocks noChangeAspect="1"/>
          </p:cNvPicPr>
          <p:nvPr/>
        </p:nvPicPr>
        <p:blipFill>
          <a:blip r:embed="rId3"/>
          <a:stretch>
            <a:fillRect/>
          </a:stretch>
        </p:blipFill>
        <p:spPr>
          <a:xfrm>
            <a:off x="0" y="1238772"/>
            <a:ext cx="9144000" cy="4005657"/>
          </a:xfrm>
          <a:prstGeom prst="rect">
            <a:avLst/>
          </a:prstGeom>
        </p:spPr>
      </p:pic>
    </p:spTree>
    <p:extLst>
      <p:ext uri="{BB962C8B-B14F-4D97-AF65-F5344CB8AC3E}">
        <p14:creationId xmlns:p14="http://schemas.microsoft.com/office/powerpoint/2010/main" val="501391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16a795561b_1_2"/>
          <p:cNvSpPr txBox="1">
            <a:spLocks noGrp="1"/>
          </p:cNvSpPr>
          <p:nvPr>
            <p:ph type="title"/>
          </p:nvPr>
        </p:nvSpPr>
        <p:spPr>
          <a:xfrm>
            <a:off x="311700" y="336633"/>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b="1" dirty="0">
              <a:solidFill>
                <a:srgbClr val="000000"/>
              </a:solidFill>
              <a:highlight>
                <a:srgbClr val="FFFFFF"/>
              </a:highlight>
              <a:latin typeface="Georgia"/>
              <a:ea typeface="Georgia"/>
              <a:cs typeface="Georgia"/>
              <a:sym typeface="Georgia"/>
            </a:endParaRPr>
          </a:p>
          <a:p>
            <a:pPr marL="0" lvl="0" indent="0" algn="l" rtl="0">
              <a:spcBef>
                <a:spcPts val="0"/>
              </a:spcBef>
              <a:spcAft>
                <a:spcPts val="0"/>
              </a:spcAft>
              <a:buNone/>
            </a:pPr>
            <a:endParaRPr sz="1100" b="1" dirty="0">
              <a:solidFill>
                <a:srgbClr val="000000"/>
              </a:solidFill>
              <a:latin typeface="Georgia"/>
              <a:ea typeface="Georgia"/>
              <a:cs typeface="Georgia"/>
              <a:sym typeface="Georgia"/>
            </a:endParaRPr>
          </a:p>
          <a:p>
            <a:pPr marL="0" lvl="0" indent="0" algn="l" rtl="0">
              <a:spcBef>
                <a:spcPts val="0"/>
              </a:spcBef>
              <a:spcAft>
                <a:spcPts val="0"/>
              </a:spcAft>
              <a:buNone/>
            </a:pPr>
            <a:r>
              <a:rPr lang="en-GB" dirty="0"/>
              <a:t>Company details table – </a:t>
            </a:r>
            <a:br>
              <a:rPr lang="en-GB" dirty="0"/>
            </a:br>
            <a:endParaRPr dirty="0"/>
          </a:p>
        </p:txBody>
      </p:sp>
      <p:sp>
        <p:nvSpPr>
          <p:cNvPr id="3" name="AutoShape 2">
            <a:extLst>
              <a:ext uri="{FF2B5EF4-FFF2-40B4-BE49-F238E27FC236}">
                <a16:creationId xmlns:a16="http://schemas.microsoft.com/office/drawing/2014/main" id="{7F6675BD-AD2D-E6EC-38B2-78B3F03ED4E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FAA12D86-5CBB-9FC1-CB32-FB31F9A6C129}"/>
              </a:ext>
            </a:extLst>
          </p:cNvPr>
          <p:cNvPicPr>
            <a:picLocks noChangeAspect="1"/>
          </p:cNvPicPr>
          <p:nvPr/>
        </p:nvPicPr>
        <p:blipFill>
          <a:blip r:embed="rId3"/>
          <a:stretch>
            <a:fillRect/>
          </a:stretch>
        </p:blipFill>
        <p:spPr>
          <a:xfrm>
            <a:off x="0" y="1254641"/>
            <a:ext cx="9144000" cy="4225491"/>
          </a:xfrm>
          <a:prstGeom prst="rect">
            <a:avLst/>
          </a:prstGeom>
        </p:spPr>
      </p:pic>
    </p:spTree>
    <p:extLst>
      <p:ext uri="{BB962C8B-B14F-4D97-AF65-F5344CB8AC3E}">
        <p14:creationId xmlns:p14="http://schemas.microsoft.com/office/powerpoint/2010/main" val="803227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C2A4-35A2-2A5D-B740-0AFE4C5C706C}"/>
              </a:ext>
            </a:extLst>
          </p:cNvPr>
          <p:cNvSpPr>
            <a:spLocks noGrp="1"/>
          </p:cNvSpPr>
          <p:nvPr>
            <p:ph type="title"/>
          </p:nvPr>
        </p:nvSpPr>
        <p:spPr/>
        <p:txBody>
          <a:bodyPr/>
          <a:lstStyle/>
          <a:p>
            <a:r>
              <a:rPr lang="en-GB" dirty="0"/>
              <a:t>Login page -</a:t>
            </a:r>
            <a:endParaRPr lang="en-IN" dirty="0"/>
          </a:p>
        </p:txBody>
      </p:sp>
      <p:pic>
        <p:nvPicPr>
          <p:cNvPr id="6" name="Picture 5">
            <a:extLst>
              <a:ext uri="{FF2B5EF4-FFF2-40B4-BE49-F238E27FC236}">
                <a16:creationId xmlns:a16="http://schemas.microsoft.com/office/drawing/2014/main" id="{6DAF2E66-E75C-087A-4627-6BC0E88E6CD2}"/>
              </a:ext>
            </a:extLst>
          </p:cNvPr>
          <p:cNvPicPr>
            <a:picLocks noChangeAspect="1"/>
          </p:cNvPicPr>
          <p:nvPr/>
        </p:nvPicPr>
        <p:blipFill>
          <a:blip r:embed="rId2"/>
          <a:stretch>
            <a:fillRect/>
          </a:stretch>
        </p:blipFill>
        <p:spPr>
          <a:xfrm>
            <a:off x="1" y="1255321"/>
            <a:ext cx="4267200" cy="3888179"/>
          </a:xfrm>
          <a:prstGeom prst="rect">
            <a:avLst/>
          </a:prstGeom>
        </p:spPr>
      </p:pic>
      <p:pic>
        <p:nvPicPr>
          <p:cNvPr id="8" name="Picture 7">
            <a:extLst>
              <a:ext uri="{FF2B5EF4-FFF2-40B4-BE49-F238E27FC236}">
                <a16:creationId xmlns:a16="http://schemas.microsoft.com/office/drawing/2014/main" id="{2432F809-1472-7E9E-0772-D71D29882308}"/>
              </a:ext>
            </a:extLst>
          </p:cNvPr>
          <p:cNvPicPr>
            <a:picLocks noChangeAspect="1"/>
          </p:cNvPicPr>
          <p:nvPr/>
        </p:nvPicPr>
        <p:blipFill>
          <a:blip r:embed="rId3"/>
          <a:stretch>
            <a:fillRect/>
          </a:stretch>
        </p:blipFill>
        <p:spPr>
          <a:xfrm>
            <a:off x="5139772" y="1255321"/>
            <a:ext cx="4004228" cy="3870144"/>
          </a:xfrm>
          <a:prstGeom prst="rect">
            <a:avLst/>
          </a:prstGeom>
        </p:spPr>
      </p:pic>
    </p:spTree>
    <p:extLst>
      <p:ext uri="{BB962C8B-B14F-4D97-AF65-F5344CB8AC3E}">
        <p14:creationId xmlns:p14="http://schemas.microsoft.com/office/powerpoint/2010/main" val="377920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66BF-DB98-E12B-0FE2-29A3C6133329}"/>
              </a:ext>
            </a:extLst>
          </p:cNvPr>
          <p:cNvSpPr>
            <a:spLocks noGrp="1"/>
          </p:cNvSpPr>
          <p:nvPr>
            <p:ph type="title"/>
          </p:nvPr>
        </p:nvSpPr>
        <p:spPr/>
        <p:txBody>
          <a:bodyPr/>
          <a:lstStyle/>
          <a:p>
            <a:r>
              <a:rPr lang="en-GB"/>
              <a:t>Customization page</a:t>
            </a:r>
            <a:endParaRPr lang="en-IN" dirty="0"/>
          </a:p>
        </p:txBody>
      </p:sp>
      <p:pic>
        <p:nvPicPr>
          <p:cNvPr id="4" name="Picture 3">
            <a:extLst>
              <a:ext uri="{FF2B5EF4-FFF2-40B4-BE49-F238E27FC236}">
                <a16:creationId xmlns:a16="http://schemas.microsoft.com/office/drawing/2014/main" id="{C4CC5B31-776F-4D15-EDF7-8CE2960FE910}"/>
              </a:ext>
            </a:extLst>
          </p:cNvPr>
          <p:cNvPicPr>
            <a:picLocks noChangeAspect="1"/>
          </p:cNvPicPr>
          <p:nvPr/>
        </p:nvPicPr>
        <p:blipFill>
          <a:blip r:embed="rId2"/>
          <a:stretch>
            <a:fillRect/>
          </a:stretch>
        </p:blipFill>
        <p:spPr>
          <a:xfrm>
            <a:off x="311725" y="1242735"/>
            <a:ext cx="8492158" cy="3900765"/>
          </a:xfrm>
          <a:prstGeom prst="rect">
            <a:avLst/>
          </a:prstGeom>
        </p:spPr>
      </p:pic>
    </p:spTree>
    <p:extLst>
      <p:ext uri="{BB962C8B-B14F-4D97-AF65-F5344CB8AC3E}">
        <p14:creationId xmlns:p14="http://schemas.microsoft.com/office/powerpoint/2010/main" val="2794171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66BF-DB98-E12B-0FE2-29A3C6133329}"/>
              </a:ext>
            </a:extLst>
          </p:cNvPr>
          <p:cNvSpPr>
            <a:spLocks noGrp="1"/>
          </p:cNvSpPr>
          <p:nvPr>
            <p:ph type="title"/>
          </p:nvPr>
        </p:nvSpPr>
        <p:spPr/>
        <p:txBody>
          <a:bodyPr/>
          <a:lstStyle/>
          <a:p>
            <a:r>
              <a:rPr lang="en-GB" dirty="0"/>
              <a:t>Shopping Page</a:t>
            </a:r>
            <a:endParaRPr lang="en-IN" dirty="0"/>
          </a:p>
        </p:txBody>
      </p:sp>
      <p:pic>
        <p:nvPicPr>
          <p:cNvPr id="5" name="Picture 4">
            <a:extLst>
              <a:ext uri="{FF2B5EF4-FFF2-40B4-BE49-F238E27FC236}">
                <a16:creationId xmlns:a16="http://schemas.microsoft.com/office/drawing/2014/main" id="{5F0A70BC-E6D3-47BD-2D55-0BAA88C57E54}"/>
              </a:ext>
            </a:extLst>
          </p:cNvPr>
          <p:cNvPicPr>
            <a:picLocks noChangeAspect="1"/>
          </p:cNvPicPr>
          <p:nvPr/>
        </p:nvPicPr>
        <p:blipFill>
          <a:blip r:embed="rId2"/>
          <a:stretch>
            <a:fillRect/>
          </a:stretch>
        </p:blipFill>
        <p:spPr>
          <a:xfrm>
            <a:off x="-11289" y="992867"/>
            <a:ext cx="9144000" cy="4264076"/>
          </a:xfrm>
          <a:prstGeom prst="rect">
            <a:avLst/>
          </a:prstGeom>
        </p:spPr>
      </p:pic>
    </p:spTree>
    <p:extLst>
      <p:ext uri="{BB962C8B-B14F-4D97-AF65-F5344CB8AC3E}">
        <p14:creationId xmlns:p14="http://schemas.microsoft.com/office/powerpoint/2010/main" val="3652411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66BF-DB98-E12B-0FE2-29A3C6133329}"/>
              </a:ext>
            </a:extLst>
          </p:cNvPr>
          <p:cNvSpPr>
            <a:spLocks noGrp="1"/>
          </p:cNvSpPr>
          <p:nvPr>
            <p:ph type="title"/>
          </p:nvPr>
        </p:nvSpPr>
        <p:spPr/>
        <p:txBody>
          <a:bodyPr/>
          <a:lstStyle/>
          <a:p>
            <a:r>
              <a:rPr lang="en-GB" dirty="0"/>
              <a:t>Shopping Page</a:t>
            </a:r>
            <a:endParaRPr lang="en-IN" dirty="0"/>
          </a:p>
        </p:txBody>
      </p:sp>
      <p:pic>
        <p:nvPicPr>
          <p:cNvPr id="4" name="Picture 3">
            <a:extLst>
              <a:ext uri="{FF2B5EF4-FFF2-40B4-BE49-F238E27FC236}">
                <a16:creationId xmlns:a16="http://schemas.microsoft.com/office/drawing/2014/main" id="{7AC27A5D-5CA9-32AC-1C53-66CC5A0EC190}"/>
              </a:ext>
            </a:extLst>
          </p:cNvPr>
          <p:cNvPicPr>
            <a:picLocks noChangeAspect="1"/>
          </p:cNvPicPr>
          <p:nvPr/>
        </p:nvPicPr>
        <p:blipFill>
          <a:blip r:embed="rId2"/>
          <a:stretch>
            <a:fillRect/>
          </a:stretch>
        </p:blipFill>
        <p:spPr>
          <a:xfrm>
            <a:off x="0" y="1124625"/>
            <a:ext cx="9144000" cy="4231422"/>
          </a:xfrm>
          <a:prstGeom prst="rect">
            <a:avLst/>
          </a:prstGeom>
        </p:spPr>
      </p:pic>
    </p:spTree>
    <p:extLst>
      <p:ext uri="{BB962C8B-B14F-4D97-AF65-F5344CB8AC3E}">
        <p14:creationId xmlns:p14="http://schemas.microsoft.com/office/powerpoint/2010/main" val="196493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66BF-DB98-E12B-0FE2-29A3C6133329}"/>
              </a:ext>
            </a:extLst>
          </p:cNvPr>
          <p:cNvSpPr>
            <a:spLocks noGrp="1"/>
          </p:cNvSpPr>
          <p:nvPr>
            <p:ph type="title"/>
          </p:nvPr>
        </p:nvSpPr>
        <p:spPr/>
        <p:txBody>
          <a:bodyPr/>
          <a:lstStyle/>
          <a:p>
            <a:r>
              <a:rPr lang="en-GB" dirty="0"/>
              <a:t>Shopping Page</a:t>
            </a:r>
            <a:endParaRPr lang="en-IN" dirty="0"/>
          </a:p>
        </p:txBody>
      </p:sp>
      <p:pic>
        <p:nvPicPr>
          <p:cNvPr id="5" name="Picture 4">
            <a:extLst>
              <a:ext uri="{FF2B5EF4-FFF2-40B4-BE49-F238E27FC236}">
                <a16:creationId xmlns:a16="http://schemas.microsoft.com/office/drawing/2014/main" id="{003F9383-18AC-1966-7952-475B4D73E486}"/>
              </a:ext>
            </a:extLst>
          </p:cNvPr>
          <p:cNvPicPr>
            <a:picLocks noChangeAspect="1"/>
          </p:cNvPicPr>
          <p:nvPr/>
        </p:nvPicPr>
        <p:blipFill>
          <a:blip r:embed="rId2"/>
          <a:stretch>
            <a:fillRect/>
          </a:stretch>
        </p:blipFill>
        <p:spPr>
          <a:xfrm>
            <a:off x="0" y="1327744"/>
            <a:ext cx="9144000" cy="3436280"/>
          </a:xfrm>
          <a:prstGeom prst="rect">
            <a:avLst/>
          </a:prstGeom>
        </p:spPr>
      </p:pic>
    </p:spTree>
    <p:extLst>
      <p:ext uri="{BB962C8B-B14F-4D97-AF65-F5344CB8AC3E}">
        <p14:creationId xmlns:p14="http://schemas.microsoft.com/office/powerpoint/2010/main" val="840060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16a795561b_1_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Obtained</a:t>
            </a:r>
            <a:endParaRPr dirty="0"/>
          </a:p>
        </p:txBody>
      </p:sp>
      <p:sp>
        <p:nvSpPr>
          <p:cNvPr id="2" name="TextBox 1">
            <a:extLst>
              <a:ext uri="{FF2B5EF4-FFF2-40B4-BE49-F238E27FC236}">
                <a16:creationId xmlns:a16="http://schemas.microsoft.com/office/drawing/2014/main" id="{39C79801-288A-4B1C-F9CD-B86E33833637}"/>
              </a:ext>
            </a:extLst>
          </p:cNvPr>
          <p:cNvSpPr txBox="1"/>
          <p:nvPr/>
        </p:nvSpPr>
        <p:spPr>
          <a:xfrm flipH="1">
            <a:off x="219561" y="1516470"/>
            <a:ext cx="8704877" cy="320324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GB" b="1" dirty="0"/>
              <a:t>Time taken for pairing of two devices (connectivity time)</a:t>
            </a:r>
            <a:r>
              <a:rPr lang="en-GB" dirty="0"/>
              <a:t> = 0.2 sec</a:t>
            </a:r>
          </a:p>
          <a:p>
            <a:pPr marL="285750" indent="-285750">
              <a:lnSpc>
                <a:spcPct val="300000"/>
              </a:lnSpc>
              <a:buFont typeface="Arial" panose="020B0604020202020204" pitchFamily="34" charset="0"/>
              <a:buChar char="•"/>
            </a:pPr>
            <a:r>
              <a:rPr lang="en-IN" b="1" dirty="0"/>
              <a:t>Successful in creating dynamic digital profiles.</a:t>
            </a:r>
          </a:p>
          <a:p>
            <a:pPr marL="285750" indent="-285750">
              <a:lnSpc>
                <a:spcPct val="300000"/>
              </a:lnSpc>
              <a:buFont typeface="Arial" panose="020B0604020202020204" pitchFamily="34" charset="0"/>
              <a:buChar char="•"/>
            </a:pPr>
            <a:r>
              <a:rPr lang="en-IN" b="1" dirty="0"/>
              <a:t>Data transfer rate is moderate.</a:t>
            </a:r>
          </a:p>
          <a:p>
            <a:pPr marL="285750" indent="-285750">
              <a:lnSpc>
                <a:spcPct val="300000"/>
              </a:lnSpc>
              <a:buFont typeface="Arial" panose="020B0604020202020204" pitchFamily="34" charset="0"/>
              <a:buChar char="•"/>
            </a:pPr>
            <a:r>
              <a:rPr lang="en-IN" b="1" dirty="0"/>
              <a:t>RF frequency used in NFC contact card </a:t>
            </a:r>
            <a:r>
              <a:rPr lang="en-IN" dirty="0"/>
              <a:t>= 13.56 MHz</a:t>
            </a:r>
          </a:p>
          <a:p>
            <a:pPr marL="285750" indent="-285750">
              <a:lnSpc>
                <a:spcPct val="300000"/>
              </a:lnSpc>
              <a:buFont typeface="Arial" panose="020B0604020202020204" pitchFamily="34" charset="0"/>
              <a:buChar char="•"/>
            </a:pPr>
            <a:r>
              <a:rPr lang="en-IN" b="1" dirty="0"/>
              <a:t>Minimum distance between devices for successful connection </a:t>
            </a:r>
            <a:r>
              <a:rPr lang="en-IN" dirty="0"/>
              <a:t>= 4 cm</a:t>
            </a:r>
            <a:endParaRPr lang="en-IN"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2"/>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
              <a:t>Conclusion and Future Scope</a:t>
            </a:r>
            <a:endParaRPr/>
          </a:p>
        </p:txBody>
      </p:sp>
      <p:sp>
        <p:nvSpPr>
          <p:cNvPr id="3" name="TextBox 2">
            <a:extLst>
              <a:ext uri="{FF2B5EF4-FFF2-40B4-BE49-F238E27FC236}">
                <a16:creationId xmlns:a16="http://schemas.microsoft.com/office/drawing/2014/main" id="{F730A3D0-1081-893B-D164-E521E0D208CD}"/>
              </a:ext>
            </a:extLst>
          </p:cNvPr>
          <p:cNvSpPr txBox="1"/>
          <p:nvPr/>
        </p:nvSpPr>
        <p:spPr>
          <a:xfrm>
            <a:off x="311700" y="1206588"/>
            <a:ext cx="8520600" cy="3936912"/>
          </a:xfrm>
          <a:prstGeom prst="rect">
            <a:avLst/>
          </a:prstGeom>
          <a:noFill/>
        </p:spPr>
        <p:txBody>
          <a:bodyPr wrap="square" rtlCol="0">
            <a:spAutoFit/>
          </a:bodyPr>
          <a:lstStyle/>
          <a:p>
            <a:pPr>
              <a:lnSpc>
                <a:spcPct val="150000"/>
              </a:lnSpc>
            </a:pPr>
            <a:r>
              <a:rPr lang="en-GB" dirty="0">
                <a:latin typeface="Times New Roman" panose="02020603050405020304" pitchFamily="18" charset="0"/>
              </a:rPr>
              <a:t>In conclusion, NFC (Near Field Communication) contact cards offer a modern and efficient solution for sharing contact information in our increasingly digital world. These cards can streamline the process of exchanging details, enhance professionalism, and provide real-time updates, all while reducing environmental impact and offering multimedia integration options. While they may not be suitable for every situation and audience, NFC contact cards are a valuable tool for those seeking a convenient, eco-friendly, and tech-savvy way to connect and network. As technology continues to advance, NFC contact cards remain a relevant and innovative option for individuals and organizations looking to make a lasting impression and manage their contacts more effectively.</a:t>
            </a:r>
          </a:p>
          <a:p>
            <a:pPr>
              <a:lnSpc>
                <a:spcPct val="150000"/>
              </a:lnSpc>
            </a:pPr>
            <a:endParaRPr lang="en-GB" dirty="0">
              <a:latin typeface="Times New Roman" panose="02020603050405020304" pitchFamily="18" charset="0"/>
            </a:endParaRPr>
          </a:p>
          <a:p>
            <a:pPr>
              <a:lnSpc>
                <a:spcPct val="150000"/>
              </a:lnSpc>
            </a:pPr>
            <a:r>
              <a:rPr lang="en-GB" b="1" dirty="0">
                <a:latin typeface="Times New Roman" panose="02020603050405020304" pitchFamily="18" charset="0"/>
              </a:rPr>
              <a:t>FUTURE SCOPE – </a:t>
            </a:r>
          </a:p>
          <a:p>
            <a:pPr marL="285750" indent="-285750">
              <a:lnSpc>
                <a:spcPct val="150000"/>
              </a:lnSpc>
              <a:buFont typeface="Arial" panose="020B0604020202020204" pitchFamily="34" charset="0"/>
              <a:buChar char="•"/>
            </a:pPr>
            <a:r>
              <a:rPr lang="en-IN" i="0" dirty="0">
                <a:effectLst/>
                <a:latin typeface="Söhne"/>
              </a:rPr>
              <a:t>Access Control and Security                                             </a:t>
            </a:r>
          </a:p>
          <a:p>
            <a:pPr marL="285750" indent="-285750">
              <a:lnSpc>
                <a:spcPct val="150000"/>
              </a:lnSpc>
              <a:buFont typeface="Arial" panose="020B0604020202020204" pitchFamily="34" charset="0"/>
              <a:buChar char="•"/>
            </a:pPr>
            <a:r>
              <a:rPr lang="en-IN" dirty="0">
                <a:latin typeface="Times New Roman" panose="02020603050405020304" pitchFamily="18" charset="0"/>
              </a:rPr>
              <a:t>Healthcare and Medical Records</a:t>
            </a:r>
            <a:endParaRPr lang="en-IN" dirty="0">
              <a:latin typeface="Söhne"/>
            </a:endParaRPr>
          </a:p>
          <a:p>
            <a:pPr marL="285750" indent="-285750">
              <a:lnSpc>
                <a:spcPct val="150000"/>
              </a:lnSpc>
              <a:buFont typeface="Arial" panose="020B0604020202020204" pitchFamily="34" charset="0"/>
              <a:buChar char="•"/>
            </a:pPr>
            <a:r>
              <a:rPr lang="en-IN" dirty="0">
                <a:latin typeface="Söhne"/>
              </a:rPr>
              <a:t>Wearable Technology</a:t>
            </a:r>
            <a:endParaRPr lang="en-IN" i="0" dirty="0">
              <a:effectLst/>
              <a:latin typeface="Söh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Introduction to Project</a:t>
            </a:r>
            <a:endParaRPr/>
          </a:p>
          <a:p>
            <a:pPr marL="0" lvl="0" indent="0" algn="l" rtl="0">
              <a:lnSpc>
                <a:spcPct val="100000"/>
              </a:lnSpc>
              <a:spcBef>
                <a:spcPts val="0"/>
              </a:spcBef>
              <a:spcAft>
                <a:spcPts val="0"/>
              </a:spcAft>
              <a:buSzPts val="2800"/>
              <a:buNone/>
            </a:pPr>
            <a:endParaRPr/>
          </a:p>
          <a:p>
            <a:pPr marL="0" lvl="0" indent="0" algn="l" rtl="0">
              <a:lnSpc>
                <a:spcPct val="100000"/>
              </a:lnSpc>
              <a:spcBef>
                <a:spcPts val="0"/>
              </a:spcBef>
              <a:spcAft>
                <a:spcPts val="0"/>
              </a:spcAft>
              <a:buSzPts val="2800"/>
              <a:buNone/>
            </a:pPr>
            <a:endParaRPr/>
          </a:p>
        </p:txBody>
      </p:sp>
      <p:sp>
        <p:nvSpPr>
          <p:cNvPr id="79" name="Google Shape;79;p3"/>
          <p:cNvSpPr txBox="1">
            <a:spLocks noGrp="1"/>
          </p:cNvSpPr>
          <p:nvPr>
            <p:ph type="body" idx="4294967295"/>
          </p:nvPr>
        </p:nvSpPr>
        <p:spPr>
          <a:xfrm>
            <a:off x="311700" y="1529225"/>
            <a:ext cx="8520600" cy="3076200"/>
          </a:xfrm>
          <a:prstGeom prst="rect">
            <a:avLst/>
          </a:prstGeom>
          <a:noFill/>
          <a:ln>
            <a:noFill/>
          </a:ln>
        </p:spPr>
        <p:txBody>
          <a:bodyPr spcFirstLastPara="1" wrap="square" lIns="91425" tIns="91425" rIns="91425" bIns="91425" anchor="t" anchorCtr="0">
            <a:noAutofit/>
          </a:bodyPr>
          <a:lstStyle/>
          <a:p>
            <a:pPr marL="571500" indent="-342900">
              <a:buClr>
                <a:srgbClr val="000000"/>
              </a:buClr>
              <a:buSzPts val="1400"/>
              <a:buFont typeface="+mj-lt"/>
              <a:buAutoNum type="arabicPeriod"/>
            </a:pPr>
            <a:r>
              <a:rPr lang="en-GB" sz="1400" dirty="0">
                <a:solidFill>
                  <a:srgbClr val="000000"/>
                </a:solidFill>
                <a:latin typeface="Times New Roman" panose="02020603050405020304" pitchFamily="18" charset="0"/>
                <a:cs typeface="Times New Roman" panose="02020603050405020304" pitchFamily="18" charset="0"/>
              </a:rPr>
              <a:t>NFC (Near Field Communication) technology is a wireless communication method that enables short range data exchange between devices by simply bringing them close together, facilitating various applications like contactless payments and data transfer.</a:t>
            </a:r>
          </a:p>
          <a:p>
            <a:pPr marL="571500" indent="-342900">
              <a:buClr>
                <a:srgbClr val="000000"/>
              </a:buClr>
              <a:buSzPts val="1400"/>
              <a:buFont typeface="+mj-lt"/>
              <a:buAutoNum type="arabicPeriod"/>
            </a:pPr>
            <a:r>
              <a:rPr lang="en-GB" sz="1400" dirty="0">
                <a:solidFill>
                  <a:srgbClr val="000000"/>
                </a:solidFill>
                <a:latin typeface="Times New Roman" panose="02020603050405020304" pitchFamily="18" charset="0"/>
                <a:cs typeface="Times New Roman" panose="02020603050405020304" pitchFamily="18" charset="0"/>
              </a:rPr>
              <a:t>NFC technology works through electromagnetic fields and radio waves. It operates in two primary modes: active and passive. In active mode, one NFC device generates an RF (Radio Frequency) field, while the other device, typically a passive NFC tag or card, responds to the field by drawing power from it and transmitting data back.</a:t>
            </a:r>
          </a:p>
          <a:p>
            <a:pPr marL="571500" indent="-342900">
              <a:buClr>
                <a:srgbClr val="000000"/>
              </a:buClr>
              <a:buSzPts val="1400"/>
              <a:buFont typeface="+mj-lt"/>
              <a:buAutoNum type="arabicPeriod"/>
            </a:pPr>
            <a:r>
              <a:rPr lang="en-GB" sz="1400" dirty="0">
                <a:solidFill>
                  <a:srgbClr val="000000"/>
                </a:solidFill>
                <a:latin typeface="Times New Roman" panose="02020603050405020304" pitchFamily="18" charset="0"/>
                <a:cs typeface="Times New Roman" panose="02020603050405020304" pitchFamily="18" charset="0"/>
              </a:rPr>
              <a:t>In passive mode, both devices generate their own RF fields, allowing them to communicate by modulating these fields. NFC operates at close proximity, typically within a few centimetres, making it a secure and convenient technology for tasks like contactless payments, data transfer, and access control. It uses high-frequency radio waves (13.56 MHz) and is widely employed in smartphones, smart cards, and various IoT applications.</a:t>
            </a:r>
            <a:endParaRPr lang="en-IN" sz="1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References</a:t>
            </a:r>
            <a:endParaRPr/>
          </a:p>
        </p:txBody>
      </p:sp>
      <p:sp>
        <p:nvSpPr>
          <p:cNvPr id="152" name="Google Shape;152;p13"/>
          <p:cNvSpPr txBox="1">
            <a:spLocks noGrp="1"/>
          </p:cNvSpPr>
          <p:nvPr>
            <p:ph type="body" idx="1"/>
          </p:nvPr>
        </p:nvSpPr>
        <p:spPr>
          <a:xfrm>
            <a:off x="311700" y="1505699"/>
            <a:ext cx="8390100" cy="3359811"/>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000"/>
              <a:buNone/>
            </a:pPr>
            <a:r>
              <a:rPr lang="en-GB" sz="1000" b="1" dirty="0">
                <a:solidFill>
                  <a:srgbClr val="000000"/>
                </a:solidFill>
                <a:highlight>
                  <a:srgbClr val="FFFBFA"/>
                </a:highlight>
              </a:rPr>
              <a:t>CITATION:</a:t>
            </a:r>
          </a:p>
          <a:p>
            <a:r>
              <a:rPr lang="en-IN" sz="1000" dirty="0">
                <a:solidFill>
                  <a:schemeClr val="tx1"/>
                </a:solidFill>
              </a:rPr>
              <a:t>TY  - JOUR</a:t>
            </a:r>
          </a:p>
          <a:p>
            <a:r>
              <a:rPr lang="en-IN" sz="1000" dirty="0">
                <a:solidFill>
                  <a:schemeClr val="tx1"/>
                </a:solidFill>
              </a:rPr>
              <a:t>AU  - Rahul, Anusha</a:t>
            </a:r>
          </a:p>
          <a:p>
            <a:r>
              <a:rPr lang="en-IN" sz="1000" dirty="0">
                <a:solidFill>
                  <a:schemeClr val="tx1"/>
                </a:solidFill>
              </a:rPr>
              <a:t>AU  - Krishnan, Gokul</a:t>
            </a:r>
          </a:p>
          <a:p>
            <a:r>
              <a:rPr lang="en-IN" sz="1000" dirty="0">
                <a:solidFill>
                  <a:schemeClr val="tx1"/>
                </a:solidFill>
              </a:rPr>
              <a:t>AU  - H, Unni</a:t>
            </a:r>
          </a:p>
          <a:p>
            <a:r>
              <a:rPr lang="en-IN" sz="1000" dirty="0">
                <a:solidFill>
                  <a:schemeClr val="tx1"/>
                </a:solidFill>
              </a:rPr>
              <a:t>AU  - Rao, Sethuraman</a:t>
            </a:r>
          </a:p>
          <a:p>
            <a:r>
              <a:rPr lang="en-IN" sz="1000" dirty="0">
                <a:solidFill>
                  <a:schemeClr val="tx1"/>
                </a:solidFill>
              </a:rPr>
              <a:t>PY  - 2015/04/30</a:t>
            </a:r>
          </a:p>
          <a:p>
            <a:r>
              <a:rPr lang="en-IN" sz="1000" dirty="0">
                <a:solidFill>
                  <a:schemeClr val="tx1"/>
                </a:solidFill>
              </a:rPr>
              <a:t>SP  - 133</a:t>
            </a:r>
          </a:p>
          <a:p>
            <a:r>
              <a:rPr lang="en-IN" sz="1000" dirty="0">
                <a:solidFill>
                  <a:schemeClr val="tx1"/>
                </a:solidFill>
              </a:rPr>
              <a:t>EP  - 144</a:t>
            </a:r>
          </a:p>
          <a:p>
            <a:r>
              <a:rPr lang="en-IN" sz="1000" dirty="0">
                <a:solidFill>
                  <a:schemeClr val="tx1"/>
                </a:solidFill>
              </a:rPr>
              <a:t>T1  - Near Field Communication (NFC) Technology: A Survey</a:t>
            </a:r>
          </a:p>
          <a:p>
            <a:r>
              <a:rPr lang="en-IN" sz="1000" dirty="0">
                <a:solidFill>
                  <a:schemeClr val="tx1"/>
                </a:solidFill>
              </a:rPr>
              <a:t>VL  - 4</a:t>
            </a:r>
          </a:p>
          <a:p>
            <a:r>
              <a:rPr lang="en-IN" sz="1000" dirty="0">
                <a:solidFill>
                  <a:schemeClr val="tx1"/>
                </a:solidFill>
              </a:rPr>
              <a:t>DO  - 10.5121/ijci.2015.4213</a:t>
            </a:r>
          </a:p>
          <a:p>
            <a:r>
              <a:rPr lang="en-IN" sz="1000" dirty="0">
                <a:solidFill>
                  <a:schemeClr val="tx1"/>
                </a:solidFill>
              </a:rPr>
              <a:t>JO  - International Journal on Cybernetics &amp; Informatics</a:t>
            </a:r>
          </a:p>
          <a:p>
            <a:pPr marL="146050" indent="0">
              <a:buNone/>
            </a:pPr>
            <a:endParaRPr lang="en-IN" sz="1000" b="1" dirty="0">
              <a:solidFill>
                <a:schemeClr val="tx1"/>
              </a:solidFill>
            </a:endParaRPr>
          </a:p>
          <a:p>
            <a:pPr marL="146050" indent="0">
              <a:buNone/>
            </a:pPr>
            <a:r>
              <a:rPr lang="en-IN" sz="1000" b="1" dirty="0">
                <a:solidFill>
                  <a:schemeClr val="tx1"/>
                </a:solidFill>
              </a:rPr>
              <a:t>   REFERENCES:</a:t>
            </a:r>
          </a:p>
          <a:p>
            <a:pPr marL="285750" indent="-285750">
              <a:buFont typeface="Arial" panose="020B0604020202020204" pitchFamily="34" charset="0"/>
              <a:buChar char="•"/>
            </a:pPr>
            <a:r>
              <a:rPr lang="en-IN" sz="1000" dirty="0">
                <a:solidFill>
                  <a:schemeClr val="tx1"/>
                </a:solidFill>
              </a:rPr>
              <a:t>NFC, Wikipedia, Available: </a:t>
            </a:r>
            <a:r>
              <a:rPr lang="en-IN" sz="1000" dirty="0">
                <a:solidFill>
                  <a:schemeClr val="tx1"/>
                </a:solidFill>
                <a:hlinkClick r:id="rId3">
                  <a:extLst>
                    <a:ext uri="{A12FA001-AC4F-418D-AE19-62706E023703}">
                      <ahyp:hlinkClr xmlns:ahyp="http://schemas.microsoft.com/office/drawing/2018/hyperlinkcolor" val="tx"/>
                    </a:ext>
                  </a:extLst>
                </a:hlinkClick>
              </a:rPr>
              <a:t>http://en.wikipedia.org/wiki/Near_field_communication</a:t>
            </a:r>
            <a:endParaRPr lang="en-IN" sz="1000" dirty="0">
              <a:solidFill>
                <a:schemeClr val="tx1"/>
              </a:solidFill>
            </a:endParaRPr>
          </a:p>
          <a:p>
            <a:pPr marL="285750" indent="-285750">
              <a:buFont typeface="Arial" panose="020B0604020202020204" pitchFamily="34" charset="0"/>
              <a:buChar char="•"/>
            </a:pPr>
            <a:r>
              <a:rPr lang="en-IN" sz="1000" dirty="0">
                <a:solidFill>
                  <a:schemeClr val="tx1"/>
                </a:solidFill>
              </a:rPr>
              <a:t>NFC-Forum, Available: </a:t>
            </a:r>
            <a:r>
              <a:rPr lang="en-IN" sz="1000" dirty="0">
                <a:solidFill>
                  <a:schemeClr val="tx1"/>
                </a:solidFill>
                <a:hlinkClick r:id="rId4">
                  <a:extLst>
                    <a:ext uri="{A12FA001-AC4F-418D-AE19-62706E023703}">
                      <ahyp:hlinkClr xmlns:ahyp="http://schemas.microsoft.com/office/drawing/2018/hyperlinkcolor" val="tx"/>
                    </a:ext>
                  </a:extLst>
                </a:hlinkClick>
              </a:rPr>
              <a:t>http://www.nfc-forum.org</a:t>
            </a:r>
            <a:endParaRPr lang="en-IN" sz="1000" dirty="0">
              <a:solidFill>
                <a:schemeClr val="tx1"/>
              </a:solidFill>
            </a:endParaRPr>
          </a:p>
          <a:p>
            <a:pPr marL="285750" indent="-285750">
              <a:buFont typeface="Arial" panose="020B0604020202020204" pitchFamily="34" charset="0"/>
              <a:buChar char="•"/>
            </a:pPr>
            <a:r>
              <a:rPr lang="en-IN" sz="1000" dirty="0">
                <a:solidFill>
                  <a:schemeClr val="tx1"/>
                </a:solidFill>
              </a:rPr>
              <a:t>NFC, YouTube, Available: </a:t>
            </a:r>
            <a:r>
              <a:rPr lang="en-IN" sz="1000" dirty="0">
                <a:solidFill>
                  <a:schemeClr val="tx1"/>
                </a:solidFill>
                <a:hlinkClick r:id="rId5">
                  <a:extLst>
                    <a:ext uri="{A12FA001-AC4F-418D-AE19-62706E023703}">
                      <ahyp:hlinkClr xmlns:ahyp="http://schemas.microsoft.com/office/drawing/2018/hyperlinkcolor" val="tx"/>
                    </a:ext>
                  </a:extLst>
                </a:hlinkClick>
              </a:rPr>
              <a:t>https://youtu.be/eWPtt2hLnJk?feature=shared</a:t>
            </a:r>
            <a:endParaRPr lang="en-IN" sz="1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Applications</a:t>
            </a:r>
            <a:endParaRPr dirty="0"/>
          </a:p>
          <a:p>
            <a:pPr marL="0" lvl="0" indent="0" algn="l" rtl="0">
              <a:lnSpc>
                <a:spcPct val="100000"/>
              </a:lnSpc>
              <a:spcBef>
                <a:spcPts val="0"/>
              </a:spcBef>
              <a:spcAft>
                <a:spcPts val="0"/>
              </a:spcAft>
              <a:buSzPts val="2800"/>
              <a:buNone/>
            </a:pPr>
            <a:endParaRPr dirty="0"/>
          </a:p>
          <a:p>
            <a:pPr marL="0" lvl="0" indent="0" algn="l" rtl="0">
              <a:lnSpc>
                <a:spcPct val="100000"/>
              </a:lnSpc>
              <a:spcBef>
                <a:spcPts val="0"/>
              </a:spcBef>
              <a:spcAft>
                <a:spcPts val="0"/>
              </a:spcAft>
              <a:buSzPts val="2800"/>
              <a:buNone/>
            </a:pPr>
            <a:endParaRPr dirty="0"/>
          </a:p>
        </p:txBody>
      </p:sp>
      <p:sp>
        <p:nvSpPr>
          <p:cNvPr id="79" name="Google Shape;79;p3"/>
          <p:cNvSpPr txBox="1">
            <a:spLocks noGrp="1"/>
          </p:cNvSpPr>
          <p:nvPr>
            <p:ph type="body" idx="4294967295"/>
          </p:nvPr>
        </p:nvSpPr>
        <p:spPr>
          <a:xfrm>
            <a:off x="311700" y="1529225"/>
            <a:ext cx="8520600" cy="3076200"/>
          </a:xfrm>
          <a:prstGeom prst="rect">
            <a:avLst/>
          </a:prstGeom>
          <a:noFill/>
          <a:ln>
            <a:noFill/>
          </a:ln>
        </p:spPr>
        <p:txBody>
          <a:bodyPr spcFirstLastPara="1" wrap="square" lIns="91425" tIns="91425" rIns="91425" bIns="91425" anchor="t" anchorCtr="0">
            <a:noAutofit/>
          </a:bodyPr>
          <a:lstStyle/>
          <a:p>
            <a:pPr marL="342900" lvl="0" indent="-342900" rtl="0">
              <a:lnSpc>
                <a:spcPct val="150000"/>
              </a:lnSpc>
              <a:spcBef>
                <a:spcPts val="0"/>
              </a:spcBef>
              <a:spcAft>
                <a:spcPts val="1600"/>
              </a:spcAft>
              <a:buFont typeface="+mj-lt"/>
              <a:buAutoNum type="arabicPeriod"/>
            </a:pPr>
            <a:r>
              <a:rPr lang="en-GB" sz="1600" dirty="0">
                <a:solidFill>
                  <a:schemeClr val="tx1"/>
                </a:solidFill>
              </a:rPr>
              <a:t>Contactless Payments.</a:t>
            </a:r>
          </a:p>
          <a:p>
            <a:pPr marL="342900" lvl="0" indent="-342900" rtl="0">
              <a:lnSpc>
                <a:spcPct val="150000"/>
              </a:lnSpc>
              <a:spcBef>
                <a:spcPts val="0"/>
              </a:spcBef>
              <a:spcAft>
                <a:spcPts val="1600"/>
              </a:spcAft>
              <a:buFont typeface="+mj-lt"/>
              <a:buAutoNum type="arabicPeriod"/>
            </a:pPr>
            <a:r>
              <a:rPr lang="en-GB" sz="1600" dirty="0">
                <a:solidFill>
                  <a:schemeClr val="tx1"/>
                </a:solidFill>
              </a:rPr>
              <a:t>Access control systems.</a:t>
            </a:r>
          </a:p>
          <a:p>
            <a:pPr marL="342900" lvl="0" indent="-342900" rtl="0">
              <a:lnSpc>
                <a:spcPct val="150000"/>
              </a:lnSpc>
              <a:spcBef>
                <a:spcPts val="0"/>
              </a:spcBef>
              <a:spcAft>
                <a:spcPts val="1600"/>
              </a:spcAft>
              <a:buFont typeface="+mj-lt"/>
              <a:buAutoNum type="arabicPeriod"/>
            </a:pPr>
            <a:r>
              <a:rPr lang="en-GB" sz="1600" dirty="0">
                <a:solidFill>
                  <a:schemeClr val="tx1"/>
                </a:solidFill>
              </a:rPr>
              <a:t>Ticketing and transit.</a:t>
            </a:r>
          </a:p>
          <a:p>
            <a:pPr marL="342900" lvl="0" indent="-342900" rtl="0">
              <a:lnSpc>
                <a:spcPct val="150000"/>
              </a:lnSpc>
              <a:spcBef>
                <a:spcPts val="0"/>
              </a:spcBef>
              <a:spcAft>
                <a:spcPts val="1600"/>
              </a:spcAft>
              <a:buFont typeface="+mj-lt"/>
              <a:buAutoNum type="arabicPeriod"/>
            </a:pPr>
            <a:r>
              <a:rPr lang="en-GB" sz="1600" dirty="0">
                <a:solidFill>
                  <a:schemeClr val="tx1"/>
                </a:solidFill>
              </a:rPr>
              <a:t>Data transfer between devices.</a:t>
            </a:r>
          </a:p>
          <a:p>
            <a:pPr marL="342900" lvl="0" indent="-342900" rtl="0">
              <a:lnSpc>
                <a:spcPct val="150000"/>
              </a:lnSpc>
              <a:spcBef>
                <a:spcPts val="0"/>
              </a:spcBef>
              <a:spcAft>
                <a:spcPts val="1600"/>
              </a:spcAft>
              <a:buFont typeface="+mj-lt"/>
              <a:buAutoNum type="arabicPeriod"/>
            </a:pPr>
            <a:r>
              <a:rPr lang="en-GB" sz="1600" dirty="0">
                <a:solidFill>
                  <a:schemeClr val="tx1"/>
                </a:solidFill>
              </a:rPr>
              <a:t>Smart posters and advertisements.</a:t>
            </a:r>
          </a:p>
        </p:txBody>
      </p:sp>
      <p:pic>
        <p:nvPicPr>
          <p:cNvPr id="2052" name="Picture 4" descr="Tap into the world of Near Field Communication: how to design for NFC -  99designs">
            <a:extLst>
              <a:ext uri="{FF2B5EF4-FFF2-40B4-BE49-F238E27FC236}">
                <a16:creationId xmlns:a16="http://schemas.microsoft.com/office/drawing/2014/main" id="{E86B4AA9-F5CF-0C12-6B81-760676439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133" y="1698635"/>
            <a:ext cx="4867956" cy="273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0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 Definition</a:t>
            </a:r>
            <a:endParaRPr/>
          </a:p>
        </p:txBody>
      </p:sp>
      <p:sp>
        <p:nvSpPr>
          <p:cNvPr id="85" name="Google Shape;85;p5"/>
          <p:cNvSpPr txBox="1">
            <a:spLocks noGrp="1"/>
          </p:cNvSpPr>
          <p:nvPr>
            <p:ph type="body" idx="1"/>
          </p:nvPr>
        </p:nvSpPr>
        <p:spPr>
          <a:xfrm>
            <a:off x="311700" y="1294746"/>
            <a:ext cx="8520600" cy="3517950"/>
          </a:xfrm>
          <a:prstGeom prst="rect">
            <a:avLst/>
          </a:prstGeom>
          <a:noFill/>
          <a:ln>
            <a:noFill/>
          </a:ln>
        </p:spPr>
        <p:txBody>
          <a:bodyPr spcFirstLastPara="1" wrap="square" lIns="91425" tIns="91425" rIns="91425" bIns="91425" anchor="t" anchorCtr="0">
            <a:noAutofit/>
          </a:bodyPr>
          <a:lstStyle/>
          <a:p>
            <a:pPr marL="742950" indent="-285750" algn="just">
              <a:buFont typeface="Wingdings" panose="05000000000000000000" pitchFamily="2" charset="2"/>
              <a:buChar char="q"/>
            </a:pPr>
            <a:r>
              <a:rPr lang="en-GB" sz="1700" b="1" dirty="0">
                <a:solidFill>
                  <a:srgbClr val="000000"/>
                </a:solidFill>
              </a:rPr>
              <a:t>PROBLEM:</a:t>
            </a:r>
          </a:p>
          <a:p>
            <a:pPr marL="742950" indent="-285750" algn="just">
              <a:buFont typeface="Wingdings" panose="05000000000000000000" pitchFamily="2" charset="2"/>
              <a:buChar char="Ø"/>
            </a:pPr>
            <a:r>
              <a:rPr lang="en-GB" sz="1700" dirty="0">
                <a:solidFill>
                  <a:srgbClr val="000000"/>
                </a:solidFill>
              </a:rPr>
              <a:t>Companies usually use visiting cards to share their contact information. These cards are used by almost every companies. </a:t>
            </a:r>
          </a:p>
          <a:p>
            <a:pPr marL="742950" indent="-285750" algn="just">
              <a:buFont typeface="Wingdings" panose="05000000000000000000" pitchFamily="2" charset="2"/>
              <a:buChar char="Ø"/>
            </a:pPr>
            <a:r>
              <a:rPr lang="en-GB" sz="1700" dirty="0">
                <a:solidFill>
                  <a:srgbClr val="000000"/>
                </a:solidFill>
              </a:rPr>
              <a:t>This causes wastage of resources like paper, ink, etc.</a:t>
            </a:r>
          </a:p>
          <a:p>
            <a:pPr marL="742950" indent="-285750" algn="just">
              <a:buFont typeface="Wingdings" panose="05000000000000000000" pitchFamily="2" charset="2"/>
              <a:buChar char="Ø"/>
            </a:pPr>
            <a:r>
              <a:rPr lang="en-GB" sz="1700" dirty="0">
                <a:solidFill>
                  <a:srgbClr val="000000"/>
                </a:solidFill>
              </a:rPr>
              <a:t>Also, manufacturing huge amount of visiting cards is too much time consuming.</a:t>
            </a:r>
          </a:p>
          <a:p>
            <a:pPr marL="742950" indent="-285750" algn="just">
              <a:buFont typeface="Wingdings" panose="05000000000000000000" pitchFamily="2" charset="2"/>
              <a:buChar char="Ø"/>
            </a:pPr>
            <a:r>
              <a:rPr lang="en-GB" sz="1700" dirty="0">
                <a:solidFill>
                  <a:srgbClr val="000000"/>
                </a:solidFill>
              </a:rPr>
              <a:t>Visiting cards typically have limited space, so you can only include essential contact information.</a:t>
            </a:r>
          </a:p>
          <a:p>
            <a:pPr marL="742950" indent="-285750" algn="just">
              <a:buFont typeface="Wingdings" panose="05000000000000000000" pitchFamily="2" charset="2"/>
              <a:buChar char="Ø"/>
            </a:pPr>
            <a:r>
              <a:rPr lang="en-GB" sz="1700" dirty="0">
                <a:solidFill>
                  <a:srgbClr val="000000"/>
                </a:solidFill>
              </a:rPr>
              <a:t>Handing out physical cards can be cumbersome and may result in lost or misplaced cards.</a:t>
            </a:r>
          </a:p>
          <a:p>
            <a:pPr marL="742950" indent="-285750" algn="just">
              <a:buFont typeface="Wingdings" panose="05000000000000000000" pitchFamily="2" charset="2"/>
              <a:buChar char="Ø"/>
            </a:pPr>
            <a:r>
              <a:rPr lang="en-GB" sz="1700" dirty="0">
                <a:solidFill>
                  <a:srgbClr val="000000"/>
                </a:solidFill>
              </a:rPr>
              <a:t>If your contact information changes (e.g., phone number, email address), you'll need to print new visiting cards.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cb55343ea4_0_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System</a:t>
            </a:r>
            <a:endParaRPr/>
          </a:p>
        </p:txBody>
      </p:sp>
      <p:sp>
        <p:nvSpPr>
          <p:cNvPr id="3" name="TextBox 2">
            <a:extLst>
              <a:ext uri="{FF2B5EF4-FFF2-40B4-BE49-F238E27FC236}">
                <a16:creationId xmlns:a16="http://schemas.microsoft.com/office/drawing/2014/main" id="{23611942-5376-260F-215D-7F3CF8940988}"/>
              </a:ext>
            </a:extLst>
          </p:cNvPr>
          <p:cNvSpPr txBox="1"/>
          <p:nvPr/>
        </p:nvSpPr>
        <p:spPr>
          <a:xfrm>
            <a:off x="233916" y="1435395"/>
            <a:ext cx="8598409" cy="1384995"/>
          </a:xfrm>
          <a:prstGeom prst="rect">
            <a:avLst/>
          </a:prstGeom>
          <a:noFill/>
        </p:spPr>
        <p:txBody>
          <a:bodyPr wrap="square" rtlCol="0">
            <a:spAutoFit/>
          </a:bodyPr>
          <a:lstStyle/>
          <a:p>
            <a:r>
              <a:rPr lang="en-GB" dirty="0"/>
              <a:t>NFC enabled contact cards serves as a perfect alternative.  Firstly, a website is created using HTML, CSS, JavaScript. A database is connected to the site. The user has access to all the contact information collected through NFC cards in this database. Then, an NFC card is used to hold the information in the website. As soon as someone taps an NFC card to an electronic device, the contact information gets stored in the database. Through which one can sort their contact information according to their corresponding work field, company name, etc. </a:t>
            </a:r>
            <a:endParaRPr lang="en-IN" dirty="0"/>
          </a:p>
        </p:txBody>
      </p:sp>
      <p:pic>
        <p:nvPicPr>
          <p:cNvPr id="1028" name="Picture 4" descr="Create business card and use with any smartphone - Lemontaps">
            <a:extLst>
              <a:ext uri="{FF2B5EF4-FFF2-40B4-BE49-F238E27FC236}">
                <a16:creationId xmlns:a16="http://schemas.microsoft.com/office/drawing/2014/main" id="{1B20B0FD-CB45-C7A3-F0AF-3411645BC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667" y="2820390"/>
            <a:ext cx="3484665" cy="2323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cb55343ea4_0_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2" name="TextBox 1">
            <a:extLst>
              <a:ext uri="{FF2B5EF4-FFF2-40B4-BE49-F238E27FC236}">
                <a16:creationId xmlns:a16="http://schemas.microsoft.com/office/drawing/2014/main" id="{1B2F36CA-5511-F430-608D-E1685A84AB87}"/>
              </a:ext>
            </a:extLst>
          </p:cNvPr>
          <p:cNvSpPr txBox="1"/>
          <p:nvPr/>
        </p:nvSpPr>
        <p:spPr>
          <a:xfrm>
            <a:off x="311725" y="1477926"/>
            <a:ext cx="8520600" cy="3041667"/>
          </a:xfrm>
          <a:prstGeom prst="rect">
            <a:avLst/>
          </a:prstGeom>
          <a:noFill/>
        </p:spPr>
        <p:txBody>
          <a:bodyPr wrap="square" rtlCol="0">
            <a:spAutoFit/>
          </a:bodyPr>
          <a:lstStyle/>
          <a:p>
            <a:pPr>
              <a:lnSpc>
                <a:spcPct val="200000"/>
              </a:lnSpc>
            </a:pPr>
            <a:r>
              <a:rPr lang="en-GB" b="1" dirty="0"/>
              <a:t>The goals which are supposed to be fulfilled through this project:</a:t>
            </a:r>
          </a:p>
          <a:p>
            <a:pPr marL="342900" indent="-342900">
              <a:lnSpc>
                <a:spcPct val="200000"/>
              </a:lnSpc>
              <a:buFont typeface="+mj-lt"/>
              <a:buAutoNum type="arabicPeriod"/>
            </a:pPr>
            <a:r>
              <a:rPr lang="en-GB" dirty="0"/>
              <a:t>To provide efficient contact sharing.</a:t>
            </a:r>
          </a:p>
          <a:p>
            <a:pPr marL="342900" indent="-342900">
              <a:lnSpc>
                <a:spcPct val="200000"/>
              </a:lnSpc>
              <a:buFont typeface="+mj-lt"/>
              <a:buAutoNum type="arabicPeriod"/>
            </a:pPr>
            <a:r>
              <a:rPr lang="en-GB" dirty="0"/>
              <a:t>To prioritize convenience of the customer.</a:t>
            </a:r>
          </a:p>
          <a:p>
            <a:pPr marL="342900" indent="-342900">
              <a:lnSpc>
                <a:spcPct val="200000"/>
              </a:lnSpc>
              <a:buFont typeface="+mj-lt"/>
              <a:buAutoNum type="arabicPeriod"/>
            </a:pPr>
            <a:r>
              <a:rPr lang="en-GB" dirty="0"/>
              <a:t>To be able to create dynamic digital profiles to be linked with NFC contact cards.</a:t>
            </a:r>
          </a:p>
          <a:p>
            <a:pPr marL="342900" indent="-342900">
              <a:lnSpc>
                <a:spcPct val="200000"/>
              </a:lnSpc>
              <a:buFont typeface="+mj-lt"/>
              <a:buAutoNum type="arabicPeriod"/>
            </a:pPr>
            <a:r>
              <a:rPr lang="en-GB" dirty="0"/>
              <a:t>To reduce the environmental impact on the surroundings.</a:t>
            </a:r>
          </a:p>
          <a:p>
            <a:pPr marL="342900" indent="-342900">
              <a:lnSpc>
                <a:spcPct val="200000"/>
              </a:lnSpc>
              <a:buFont typeface="+mj-lt"/>
              <a:buAutoNum type="arabicPeriod"/>
            </a:pPr>
            <a:r>
              <a:rPr lang="en-GB" dirty="0"/>
              <a:t>To provide secure data transfer.</a:t>
            </a:r>
          </a:p>
          <a:p>
            <a:pPr marL="342900" indent="-342900">
              <a:lnSpc>
                <a:spcPct val="200000"/>
              </a:lnSpc>
              <a:buFont typeface="+mj-lt"/>
              <a:buAutoNum type="arabicPeriod"/>
            </a:pPr>
            <a:r>
              <a:rPr lang="en-GB" dirty="0"/>
              <a:t>To provide a cost-effective solution.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6" name="Google Shape;96;p6"/>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p>
            <a:pPr marL="0" indent="0" algn="just">
              <a:buNone/>
            </a:pPr>
            <a:r>
              <a:rPr lang="en-GB" b="1" dirty="0">
                <a:solidFill>
                  <a:schemeClr val="tx1"/>
                </a:solidFill>
                <a:latin typeface="Times New Roman" panose="02020603050405020304" pitchFamily="18" charset="0"/>
              </a:rPr>
              <a:t>Near field Communication(NFC)</a:t>
            </a:r>
            <a:r>
              <a:rPr lang="en-GB" dirty="0">
                <a:solidFill>
                  <a:schemeClr val="tx1"/>
                </a:solidFill>
                <a:latin typeface="Times New Roman" panose="02020603050405020304" pitchFamily="18" charset="0"/>
              </a:rPr>
              <a:t> is one of the emerging technologies currently in use. It works on the principle of magnetic induction to commence communication between electronic devices in close vicinity. According to a survey conducted by </a:t>
            </a:r>
            <a:r>
              <a:rPr lang="en-GB" dirty="0" err="1">
                <a:solidFill>
                  <a:schemeClr val="tx1"/>
                </a:solidFill>
                <a:latin typeface="Times New Roman" panose="02020603050405020304" pitchFamily="18" charset="0"/>
              </a:rPr>
              <a:t>Vedat</a:t>
            </a:r>
            <a:r>
              <a:rPr lang="en-GB" dirty="0">
                <a:solidFill>
                  <a:schemeClr val="tx1"/>
                </a:solidFill>
                <a:latin typeface="Times New Roman" panose="02020603050405020304" pitchFamily="18" charset="0"/>
              </a:rPr>
              <a:t> Coskun, Busra </a:t>
            </a:r>
            <a:r>
              <a:rPr lang="en-GB" dirty="0" err="1">
                <a:solidFill>
                  <a:schemeClr val="tx1"/>
                </a:solidFill>
                <a:latin typeface="Times New Roman" panose="02020603050405020304" pitchFamily="18" charset="0"/>
              </a:rPr>
              <a:t>Ozdenizci</a:t>
            </a:r>
            <a:r>
              <a:rPr lang="en-GB" dirty="0">
                <a:solidFill>
                  <a:schemeClr val="tx1"/>
                </a:solidFill>
                <a:latin typeface="Times New Roman" panose="02020603050405020304" pitchFamily="18" charset="0"/>
              </a:rPr>
              <a:t>, </a:t>
            </a:r>
            <a:r>
              <a:rPr lang="en-GB" dirty="0" err="1">
                <a:solidFill>
                  <a:schemeClr val="tx1"/>
                </a:solidFill>
                <a:latin typeface="Times New Roman" panose="02020603050405020304" pitchFamily="18" charset="0"/>
              </a:rPr>
              <a:t>Kerem</a:t>
            </a:r>
            <a:r>
              <a:rPr lang="en-GB" dirty="0">
                <a:solidFill>
                  <a:schemeClr val="tx1"/>
                </a:solidFill>
                <a:latin typeface="Times New Roman" panose="02020603050405020304" pitchFamily="18" charset="0"/>
              </a:rPr>
              <a:t>, “With NFC technology, communication is established when an NFC-compatible device is brought within a few centimetres of another i.e. around 20 cm theoretically (4cm is practical)”. Average frequency of operation for NFC cards is 13.56MHz and the maximum data transfer rate is 424kbps. </a:t>
            </a:r>
            <a:endParaRPr lang="en-IN" dirty="0">
              <a:solidFill>
                <a:schemeClr val="tx1"/>
              </a:solidFill>
              <a:latin typeface="Times New Roman" panose="02020603050405020304" pitchFamily="18" charset="0"/>
            </a:endParaRPr>
          </a:p>
          <a:p>
            <a:pPr marL="0" lvl="0" indent="0" algn="just" rtl="0">
              <a:lnSpc>
                <a:spcPct val="115000"/>
              </a:lnSpc>
              <a:spcBef>
                <a:spcPts val="0"/>
              </a:spcBef>
              <a:spcAft>
                <a:spcPts val="0"/>
              </a:spcAft>
              <a:buSzPts val="1300"/>
              <a:buNone/>
            </a:pPr>
            <a:endParaRPr dirty="0"/>
          </a:p>
        </p:txBody>
      </p:sp>
      <p:sp>
        <p:nvSpPr>
          <p:cNvPr id="97" name="Google Shape;97;p6"/>
          <p:cNvSpPr txBox="1">
            <a:spLocks noGrp="1"/>
          </p:cNvSpPr>
          <p:nvPr>
            <p:ph type="body" idx="2"/>
          </p:nvPr>
        </p:nvSpPr>
        <p:spPr>
          <a:xfrm>
            <a:off x="4832425" y="1182325"/>
            <a:ext cx="3999900" cy="307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300"/>
              <a:buNone/>
            </a:pPr>
            <a:endParaRPr/>
          </a:p>
          <a:p>
            <a:pPr marL="0" lvl="0" indent="0" algn="just" rtl="0">
              <a:lnSpc>
                <a:spcPct val="115000"/>
              </a:lnSpc>
              <a:spcBef>
                <a:spcPts val="1600"/>
              </a:spcBef>
              <a:spcAft>
                <a:spcPts val="0"/>
              </a:spcAft>
              <a:buSzPts val="1300"/>
              <a:buNone/>
            </a:pPr>
            <a:endParaRPr>
              <a:highlight>
                <a:srgbClr val="FFFFFF"/>
              </a:highlight>
            </a:endParaRPr>
          </a:p>
          <a:p>
            <a:pPr marL="0" lvl="0" indent="0" algn="just" rtl="0">
              <a:lnSpc>
                <a:spcPct val="115000"/>
              </a:lnSpc>
              <a:spcBef>
                <a:spcPts val="1600"/>
              </a:spcBef>
              <a:spcAft>
                <a:spcPts val="0"/>
              </a:spcAft>
              <a:buSzPts val="1300"/>
              <a:buNone/>
            </a:pPr>
            <a:endParaRPr/>
          </a:p>
          <a:p>
            <a:pPr marL="0" lvl="0" indent="0" algn="just" rtl="0">
              <a:lnSpc>
                <a:spcPct val="115000"/>
              </a:lnSpc>
              <a:spcBef>
                <a:spcPts val="1600"/>
              </a:spcBef>
              <a:spcAft>
                <a:spcPts val="1600"/>
              </a:spcAft>
              <a:buSzPts val="1300"/>
              <a:buNone/>
            </a:pPr>
            <a:endParaRPr>
              <a:highlight>
                <a:srgbClr val="FFFFFF"/>
              </a:highlight>
            </a:endParaRPr>
          </a:p>
        </p:txBody>
      </p:sp>
      <p:pic>
        <p:nvPicPr>
          <p:cNvPr id="2" name="Picture 1">
            <a:extLst>
              <a:ext uri="{FF2B5EF4-FFF2-40B4-BE49-F238E27FC236}">
                <a16:creationId xmlns:a16="http://schemas.microsoft.com/office/drawing/2014/main" id="{3B4E0421-C5E9-3478-2465-A0402142E37B}"/>
              </a:ext>
            </a:extLst>
          </p:cNvPr>
          <p:cNvPicPr>
            <a:picLocks noChangeAspect="1"/>
          </p:cNvPicPr>
          <p:nvPr/>
        </p:nvPicPr>
        <p:blipFill>
          <a:blip r:embed="rId3"/>
          <a:stretch>
            <a:fillRect/>
          </a:stretch>
        </p:blipFill>
        <p:spPr>
          <a:xfrm>
            <a:off x="5093770" y="1595865"/>
            <a:ext cx="3477210" cy="2249120"/>
          </a:xfrm>
          <a:prstGeom prst="rect">
            <a:avLst/>
          </a:prstGeom>
        </p:spPr>
      </p:pic>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500925"/>
            <a:ext cx="8520600" cy="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Literature Survey</a:t>
            </a:r>
            <a:endParaRPr/>
          </a:p>
        </p:txBody>
      </p:sp>
      <p:sp>
        <p:nvSpPr>
          <p:cNvPr id="96" name="Google Shape;96;p6"/>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p>
            <a:pPr algn="just"/>
            <a:r>
              <a:rPr lang="en-GB" dirty="0">
                <a:solidFill>
                  <a:schemeClr val="tx1"/>
                </a:solidFill>
                <a:latin typeface="Times New Roman" panose="02020603050405020304" pitchFamily="18" charset="0"/>
              </a:rPr>
              <a:t>The device which sends the signal is known as the </a:t>
            </a:r>
            <a:r>
              <a:rPr lang="en-GB" b="1" dirty="0" err="1">
                <a:solidFill>
                  <a:schemeClr val="tx1"/>
                </a:solidFill>
                <a:latin typeface="Times New Roman" panose="02020603050405020304" pitchFamily="18" charset="0"/>
              </a:rPr>
              <a:t>initiater</a:t>
            </a:r>
            <a:r>
              <a:rPr lang="en-GB" dirty="0">
                <a:solidFill>
                  <a:schemeClr val="tx1"/>
                </a:solidFill>
                <a:latin typeface="Times New Roman" panose="02020603050405020304" pitchFamily="18" charset="0"/>
              </a:rPr>
              <a:t>, whereas the device which responds to the </a:t>
            </a:r>
            <a:r>
              <a:rPr lang="en-GB" dirty="0" err="1">
                <a:solidFill>
                  <a:schemeClr val="tx1"/>
                </a:solidFill>
                <a:latin typeface="Times New Roman" panose="02020603050405020304" pitchFamily="18" charset="0"/>
              </a:rPr>
              <a:t>initiater’s</a:t>
            </a:r>
            <a:r>
              <a:rPr lang="en-GB" dirty="0">
                <a:solidFill>
                  <a:schemeClr val="tx1"/>
                </a:solidFill>
                <a:latin typeface="Times New Roman" panose="02020603050405020304" pitchFamily="18" charset="0"/>
              </a:rPr>
              <a:t> request is known as the </a:t>
            </a:r>
            <a:r>
              <a:rPr lang="en-GB" b="1" dirty="0">
                <a:solidFill>
                  <a:schemeClr val="tx1"/>
                </a:solidFill>
                <a:latin typeface="Times New Roman" panose="02020603050405020304" pitchFamily="18" charset="0"/>
              </a:rPr>
              <a:t>target</a:t>
            </a:r>
            <a:r>
              <a:rPr lang="en-GB" dirty="0">
                <a:solidFill>
                  <a:schemeClr val="tx1"/>
                </a:solidFill>
                <a:latin typeface="Times New Roman" panose="02020603050405020304" pitchFamily="18" charset="0"/>
              </a:rPr>
              <a:t>. In NFC technology, the communication is initiated using NFC but the transmission is done using some other methods like </a:t>
            </a:r>
            <a:r>
              <a:rPr lang="en-GB" dirty="0" err="1">
                <a:solidFill>
                  <a:schemeClr val="tx1"/>
                </a:solidFill>
                <a:latin typeface="Times New Roman" panose="02020603050405020304" pitchFamily="18" charset="0"/>
              </a:rPr>
              <a:t>WiFi</a:t>
            </a:r>
            <a:r>
              <a:rPr lang="en-GB" dirty="0">
                <a:solidFill>
                  <a:schemeClr val="tx1"/>
                </a:solidFill>
                <a:latin typeface="Times New Roman" panose="02020603050405020304" pitchFamily="18" charset="0"/>
              </a:rPr>
              <a:t> /Bluetooth. The handover  mechanisms specified by the NFC forum are:</a:t>
            </a:r>
          </a:p>
          <a:p>
            <a:pPr marL="488950" indent="-342900" algn="just">
              <a:buFont typeface="+mj-lt"/>
              <a:buAutoNum type="arabicPeriod"/>
            </a:pPr>
            <a:r>
              <a:rPr lang="en-GB" b="1" dirty="0">
                <a:solidFill>
                  <a:schemeClr val="tx1"/>
                </a:solidFill>
                <a:latin typeface="Times New Roman" panose="02020603050405020304" pitchFamily="18" charset="0"/>
              </a:rPr>
              <a:t>Static handover.</a:t>
            </a:r>
          </a:p>
          <a:p>
            <a:pPr marL="488950" indent="-342900" algn="just">
              <a:buFont typeface="+mj-lt"/>
              <a:buAutoNum type="arabicPeriod"/>
            </a:pPr>
            <a:r>
              <a:rPr lang="en-GB" b="1" dirty="0">
                <a:solidFill>
                  <a:schemeClr val="tx1"/>
                </a:solidFill>
                <a:latin typeface="Times New Roman" panose="02020603050405020304" pitchFamily="18" charset="0"/>
              </a:rPr>
              <a:t>Negotiated handover.</a:t>
            </a:r>
          </a:p>
          <a:p>
            <a:pPr marL="0" lvl="0" indent="0" algn="just" rtl="0">
              <a:lnSpc>
                <a:spcPct val="115000"/>
              </a:lnSpc>
              <a:spcBef>
                <a:spcPts val="0"/>
              </a:spcBef>
              <a:spcAft>
                <a:spcPts val="0"/>
              </a:spcAft>
              <a:buSzPts val="1300"/>
              <a:buNone/>
            </a:pPr>
            <a:endParaRPr dirty="0"/>
          </a:p>
        </p:txBody>
      </p:sp>
      <p:sp>
        <p:nvSpPr>
          <p:cNvPr id="97" name="Google Shape;97;p6"/>
          <p:cNvSpPr txBox="1">
            <a:spLocks noGrp="1"/>
          </p:cNvSpPr>
          <p:nvPr>
            <p:ph type="body" idx="2"/>
          </p:nvPr>
        </p:nvSpPr>
        <p:spPr>
          <a:xfrm>
            <a:off x="4832425" y="1182325"/>
            <a:ext cx="3999900" cy="307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600"/>
              </a:spcBef>
              <a:spcAft>
                <a:spcPts val="0"/>
              </a:spcAft>
              <a:buSzPts val="1300"/>
              <a:buNone/>
            </a:pPr>
            <a:endParaRPr dirty="0">
              <a:highlight>
                <a:srgbClr val="FFFFFF"/>
              </a:highlight>
            </a:endParaRPr>
          </a:p>
          <a:p>
            <a:pPr marL="0" lvl="0" indent="0" algn="just" rtl="0">
              <a:lnSpc>
                <a:spcPct val="115000"/>
              </a:lnSpc>
              <a:spcBef>
                <a:spcPts val="1600"/>
              </a:spcBef>
              <a:spcAft>
                <a:spcPts val="0"/>
              </a:spcAft>
              <a:buSzPts val="1300"/>
              <a:buNone/>
            </a:pPr>
            <a:endParaRPr dirty="0"/>
          </a:p>
          <a:p>
            <a:pPr marL="0" lvl="0" indent="0" algn="just" rtl="0">
              <a:lnSpc>
                <a:spcPct val="115000"/>
              </a:lnSpc>
              <a:spcBef>
                <a:spcPts val="1600"/>
              </a:spcBef>
              <a:spcAft>
                <a:spcPts val="1600"/>
              </a:spcAft>
              <a:buSzPts val="1300"/>
              <a:buNone/>
            </a:pPr>
            <a:endParaRPr dirty="0">
              <a:highlight>
                <a:srgbClr val="FFFFFF"/>
              </a:highlight>
            </a:endParaRPr>
          </a:p>
        </p:txBody>
      </p:sp>
      <p:sp>
        <p:nvSpPr>
          <p:cNvPr id="3" name="TextBox 2">
            <a:extLst>
              <a:ext uri="{FF2B5EF4-FFF2-40B4-BE49-F238E27FC236}">
                <a16:creationId xmlns:a16="http://schemas.microsoft.com/office/drawing/2014/main" id="{65EDA7CC-D887-AC82-2257-9A42055A1034}"/>
              </a:ext>
            </a:extLst>
          </p:cNvPr>
          <p:cNvSpPr txBox="1"/>
          <p:nvPr/>
        </p:nvSpPr>
        <p:spPr>
          <a:xfrm>
            <a:off x="1700233" y="4733830"/>
            <a:ext cx="7443767" cy="523220"/>
          </a:xfrm>
          <a:prstGeom prst="rect">
            <a:avLst/>
          </a:prstGeom>
          <a:noFill/>
        </p:spPr>
        <p:txBody>
          <a:bodyPr wrap="square" rtlCol="0">
            <a:spAutoFit/>
          </a:bodyPr>
          <a:lstStyle/>
          <a:p>
            <a:pPr algn="r"/>
            <a:r>
              <a:rPr lang="en-GB" b="1" dirty="0">
                <a:solidFill>
                  <a:schemeClr val="accent2"/>
                </a:solidFill>
              </a:rPr>
              <a:t>Ref: International Journal on Cybernetics &amp; Informatics (IJCI) Vol. 4, No. 2, April 2015</a:t>
            </a:r>
            <a:endParaRPr lang="en-IN" b="1" dirty="0">
              <a:solidFill>
                <a:schemeClr val="accent2"/>
              </a:solidFill>
            </a:endParaRPr>
          </a:p>
          <a:p>
            <a:pPr algn="r"/>
            <a:endParaRPr lang="en-IN" dirty="0"/>
          </a:p>
        </p:txBody>
      </p:sp>
      <p:sp>
        <p:nvSpPr>
          <p:cNvPr id="4" name="Google Shape;96;p6">
            <a:extLst>
              <a:ext uri="{FF2B5EF4-FFF2-40B4-BE49-F238E27FC236}">
                <a16:creationId xmlns:a16="http://schemas.microsoft.com/office/drawing/2014/main" id="{DEB51687-3498-D51D-B3D2-15685C400B82}"/>
              </a:ext>
            </a:extLst>
          </p:cNvPr>
          <p:cNvSpPr txBox="1">
            <a:spLocks/>
          </p:cNvSpPr>
          <p:nvPr/>
        </p:nvSpPr>
        <p:spPr>
          <a:xfrm>
            <a:off x="4311576" y="1480030"/>
            <a:ext cx="3999900" cy="307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marR="0" indent="0" algn="just" rtl="0">
              <a:lnSpc>
                <a:spcPct val="115000"/>
              </a:lnSpc>
              <a:spcBef>
                <a:spcPts val="0"/>
              </a:spcBef>
              <a:spcAft>
                <a:spcPts val="0"/>
              </a:spcAft>
              <a:buClr>
                <a:schemeClr val="dk2"/>
              </a:buClr>
              <a:buSzPts val="1300"/>
              <a:buNone/>
            </a:pPr>
            <a:r>
              <a:rPr lang="en-GB" b="1"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1) Negotiated handover: </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In this method, the </a:t>
            </a:r>
            <a:r>
              <a:rPr lang="en-GB" b="0" i="0" dirty="0" err="1">
                <a:solidFill>
                  <a:srgbClr val="31394D"/>
                </a:solidFill>
                <a:effectLst/>
                <a:latin typeface="Times New Roman" panose="02020603050405020304" pitchFamily="18" charset="0"/>
                <a:ea typeface="Roboto" panose="02000000000000000000" pitchFamily="2" charset="0"/>
                <a:cs typeface="Roboto" panose="02000000000000000000" pitchFamily="2" charset="0"/>
              </a:rPr>
              <a:t>initiater</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 sends over a handover request to the target device which may support various features like </a:t>
            </a:r>
            <a:r>
              <a:rPr lang="en-GB" b="0" i="0" dirty="0" err="1">
                <a:solidFill>
                  <a:srgbClr val="31394D"/>
                </a:solidFill>
                <a:effectLst/>
                <a:latin typeface="Times New Roman" panose="02020603050405020304" pitchFamily="18" charset="0"/>
                <a:ea typeface="Roboto" panose="02000000000000000000" pitchFamily="2" charset="0"/>
                <a:cs typeface="Roboto" panose="02000000000000000000" pitchFamily="2" charset="0"/>
              </a:rPr>
              <a:t>WiFi</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/Bluetooth. Target sends a response to the requester, </a:t>
            </a:r>
            <a:r>
              <a:rPr lang="en-GB" b="0" i="0" dirty="0" err="1">
                <a:solidFill>
                  <a:srgbClr val="31394D"/>
                </a:solidFill>
                <a:effectLst/>
                <a:latin typeface="Times New Roman" panose="02020603050405020304" pitchFamily="18" charset="0"/>
                <a:ea typeface="Roboto" panose="02000000000000000000" pitchFamily="2" charset="0"/>
                <a:cs typeface="Roboto" panose="02000000000000000000" pitchFamily="2" charset="0"/>
              </a:rPr>
              <a:t>i.e</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 </a:t>
            </a:r>
            <a:r>
              <a:rPr lang="en-GB" b="0" i="0" dirty="0" err="1">
                <a:solidFill>
                  <a:srgbClr val="31394D"/>
                </a:solidFill>
                <a:effectLst/>
                <a:latin typeface="Times New Roman" panose="02020603050405020304" pitchFamily="18" charset="0"/>
                <a:ea typeface="Roboto" panose="02000000000000000000" pitchFamily="2" charset="0"/>
                <a:cs typeface="Roboto" panose="02000000000000000000" pitchFamily="2" charset="0"/>
              </a:rPr>
              <a:t>initiater</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 NFC requester device finds the best possible path for the transmission of data which is compatible for both the devices accordingly.</a:t>
            </a:r>
            <a:endParaRPr lang="en-IN" dirty="0">
              <a:effectLst/>
            </a:endParaRPr>
          </a:p>
          <a:p>
            <a:pPr marL="0" marR="0" indent="0" algn="just" rtl="0">
              <a:lnSpc>
                <a:spcPct val="115000"/>
              </a:lnSpc>
              <a:spcBef>
                <a:spcPts val="0"/>
              </a:spcBef>
              <a:spcAft>
                <a:spcPts val="0"/>
              </a:spcAft>
              <a:buNone/>
            </a:pPr>
            <a:r>
              <a:rPr lang="en-GB" b="1"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2) Static handover: </a:t>
            </a:r>
            <a:r>
              <a:rPr lang="en-GB"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In this method, handover selector device does not comprise an NFC Forum device but has a NFC Forum tag attached which gives memory space that can be read or written.</a:t>
            </a:r>
            <a:r>
              <a:rPr lang="en-GB" sz="1800" b="0" i="0" dirty="0">
                <a:solidFill>
                  <a:srgbClr val="31394D"/>
                </a:solidFill>
                <a:effectLst/>
                <a:latin typeface="Times New Roman" panose="02020603050405020304" pitchFamily="18" charset="0"/>
                <a:ea typeface="Roboto" panose="02000000000000000000" pitchFamily="2" charset="0"/>
                <a:cs typeface="Roboto" panose="02000000000000000000" pitchFamily="2" charset="0"/>
              </a:rPr>
              <a:t> </a:t>
            </a:r>
            <a:endParaRPr lang="en-IN" dirty="0">
              <a:effectLst/>
            </a:endParaRPr>
          </a:p>
          <a:p>
            <a:pPr marL="0" indent="0" algn="just">
              <a:buFont typeface="Roboto"/>
              <a:buNone/>
            </a:pPr>
            <a:endParaRPr lang="en-GB" dirty="0"/>
          </a:p>
        </p:txBody>
      </p:sp>
    </p:spTree>
    <p:extLst>
      <p:ext uri="{BB962C8B-B14F-4D97-AF65-F5344CB8AC3E}">
        <p14:creationId xmlns:p14="http://schemas.microsoft.com/office/powerpoint/2010/main" val="2152505930"/>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2653</Words>
  <Application>Microsoft Office PowerPoint</Application>
  <PresentationFormat>On-screen Show (16:9)</PresentationFormat>
  <Paragraphs>215</Paragraphs>
  <Slides>30</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Söhne</vt:lpstr>
      <vt:lpstr>Wingdings</vt:lpstr>
      <vt:lpstr>Roboto</vt:lpstr>
      <vt:lpstr>Arial</vt:lpstr>
      <vt:lpstr>Georgia</vt:lpstr>
      <vt:lpstr>Merriweather</vt:lpstr>
      <vt:lpstr>Paradigm</vt:lpstr>
      <vt:lpstr>SE Mini Project Title Sustainable Goal: </vt:lpstr>
      <vt:lpstr>Content</vt:lpstr>
      <vt:lpstr>Introduction to Project  </vt:lpstr>
      <vt:lpstr>Applications  </vt:lpstr>
      <vt:lpstr>Problem Definition</vt:lpstr>
      <vt:lpstr>Proposed System</vt:lpstr>
      <vt:lpstr>Goals</vt:lpstr>
      <vt:lpstr>Literature Survey</vt:lpstr>
      <vt:lpstr>Literature Survey</vt:lpstr>
      <vt:lpstr>Literature Survey</vt:lpstr>
      <vt:lpstr>Literature Survey</vt:lpstr>
      <vt:lpstr>Literature Survey</vt:lpstr>
      <vt:lpstr>Literature Survey</vt:lpstr>
      <vt:lpstr>Limitation of Existing system or research gap </vt:lpstr>
      <vt:lpstr>Hardware, Software, Tools and constraint</vt:lpstr>
      <vt:lpstr>Architecture/ Framework   (Block Diagram, Conceptual Diagram, ER Diagram)</vt:lpstr>
      <vt:lpstr>Methodology : Algorithm and Process Design</vt:lpstr>
      <vt:lpstr>Methodology : Algorithm and Process Design</vt:lpstr>
      <vt:lpstr>Methodology : Algorithm and Process Design</vt:lpstr>
      <vt:lpstr>Implementation details(GUI Screenshot, Dataset Used)  </vt:lpstr>
      <vt:lpstr>  Personal details table –  </vt:lpstr>
      <vt:lpstr>  Company details table –  </vt:lpstr>
      <vt:lpstr>Login page -</vt:lpstr>
      <vt:lpstr>Customization page</vt:lpstr>
      <vt:lpstr>Shopping Page</vt:lpstr>
      <vt:lpstr>Shopping Page</vt:lpstr>
      <vt:lpstr>Shopping Page</vt:lpstr>
      <vt:lpstr>Results Obtained</vt:lpstr>
      <vt:lpstr>Conclusion and 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Mini Project Title Sustainable Goal: </dc:title>
  <dc:creator>Priya123</dc:creator>
  <cp:lastModifiedBy>Ritik Shetty</cp:lastModifiedBy>
  <cp:revision>10</cp:revision>
  <dcterms:modified xsi:type="dcterms:W3CDTF">2024-04-13T05:38:44Z</dcterms:modified>
</cp:coreProperties>
</file>